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9" r:id="rId2"/>
    <p:sldId id="374" r:id="rId3"/>
    <p:sldId id="354" r:id="rId4"/>
    <p:sldId id="408" r:id="rId5"/>
    <p:sldId id="410" r:id="rId6"/>
    <p:sldId id="409" r:id="rId7"/>
    <p:sldId id="411" r:id="rId8"/>
    <p:sldId id="412" r:id="rId9"/>
    <p:sldId id="413" r:id="rId10"/>
    <p:sldId id="414" r:id="rId11"/>
    <p:sldId id="415" r:id="rId12"/>
    <p:sldId id="416" r:id="rId13"/>
    <p:sldId id="407" r:id="rId14"/>
    <p:sldId id="396" r:id="rId15"/>
    <p:sldId id="400" r:id="rId16"/>
    <p:sldId id="401" r:id="rId17"/>
    <p:sldId id="40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41D"/>
    <a:srgbClr val="E67000"/>
    <a:srgbClr val="E80000"/>
    <a:srgbClr val="00CE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538E128D-4FDC-DA4C-8A6E-12762BC807CA}" type="slidenum">
              <a:rPr lang="en-US"/>
              <a:pPr>
                <a:defRPr/>
              </a:pPr>
              <a:t>‹Nº›</a:t>
            </a:fld>
            <a:endParaRPr lang="en-US" dirty="0"/>
          </a:p>
        </p:txBody>
      </p:sp>
    </p:spTree>
    <p:extLst>
      <p:ext uri="{BB962C8B-B14F-4D97-AF65-F5344CB8AC3E}">
        <p14:creationId xmlns:p14="http://schemas.microsoft.com/office/powerpoint/2010/main" val="1759775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AE76D5-E9CB-2747-A5BE-58C45844B4B9}" type="slidenum">
              <a:rPr lang="en-US" sz="1200"/>
              <a:pPr/>
              <a:t>1</a:t>
            </a:fld>
            <a:endParaRPr lang="en-US" sz="1200"/>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9" name="Rectangle 3"/>
          <p:cNvSpPr>
            <a:spLocks noGrp="1" noChangeArrowheads="1"/>
          </p:cNvSpPr>
          <p:nvPr>
            <p:ph type="body" idx="1"/>
          </p:nvPr>
        </p:nvSpPr>
        <p:spPr>
          <a:noFill/>
        </p:spPr>
        <p:txBody>
          <a:bodyPr/>
          <a:lstStyle/>
          <a:p>
            <a:pPr eaLnBrk="1" hangingPunct="1"/>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That is where we were at at</a:t>
            </a:r>
            <a:r>
              <a:rPr lang="en-AU" baseline="0" dirty="0" smtClean="0"/>
              <a:t> the beginning of this year, after wrapping up the work on J1023. Since then…</a:t>
            </a:r>
            <a:endParaRPr lang="en-AU" dirty="0"/>
          </a:p>
        </p:txBody>
      </p:sp>
      <p:sp>
        <p:nvSpPr>
          <p:cNvPr id="4" name="Slide Number Placeholder 3"/>
          <p:cNvSpPr>
            <a:spLocks noGrp="1"/>
          </p:cNvSpPr>
          <p:nvPr>
            <p:ph type="sldNum" sz="quarter" idx="10"/>
          </p:nvPr>
        </p:nvSpPr>
        <p:spPr/>
        <p:txBody>
          <a:bodyPr/>
          <a:lstStyle/>
          <a:p>
            <a:pPr>
              <a:defRPr/>
            </a:pPr>
            <a:fld id="{538E128D-4FDC-DA4C-8A6E-12762BC807CA}" type="slidenum">
              <a:rPr lang="en-US" smtClean="0"/>
              <a:pPr>
                <a:defRPr/>
              </a:pPr>
              <a:t>12</a:t>
            </a:fld>
            <a:endParaRPr lang="en-US" dirty="0"/>
          </a:p>
        </p:txBody>
      </p:sp>
    </p:spTree>
    <p:extLst>
      <p:ext uri="{BB962C8B-B14F-4D97-AF65-F5344CB8AC3E}">
        <p14:creationId xmlns:p14="http://schemas.microsoft.com/office/powerpoint/2010/main" val="11220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 that was looking at what</a:t>
            </a:r>
            <a:r>
              <a:rPr lang="en-AU" baseline="0" dirty="0" smtClean="0"/>
              <a:t> is going on in the disk.  What about the outflowing material?  Is there any?  Well, the answer from the radio is YES.</a:t>
            </a:r>
            <a:endParaRPr lang="en-AU" dirty="0"/>
          </a:p>
        </p:txBody>
      </p:sp>
      <p:sp>
        <p:nvSpPr>
          <p:cNvPr id="4" name="Slide Number Placeholder 3"/>
          <p:cNvSpPr>
            <a:spLocks noGrp="1"/>
          </p:cNvSpPr>
          <p:nvPr>
            <p:ph type="sldNum" sz="quarter" idx="10"/>
          </p:nvPr>
        </p:nvSpPr>
        <p:spPr/>
        <p:txBody>
          <a:bodyPr/>
          <a:lstStyle/>
          <a:p>
            <a:pPr>
              <a:defRPr/>
            </a:pPr>
            <a:fld id="{538E128D-4FDC-DA4C-8A6E-12762BC807CA}" type="slidenum">
              <a:rPr lang="en-US" smtClean="0"/>
              <a:pPr>
                <a:defRPr/>
              </a:pPr>
              <a:t>14</a:t>
            </a:fld>
            <a:endParaRPr lang="en-US" dirty="0"/>
          </a:p>
        </p:txBody>
      </p:sp>
    </p:spTree>
    <p:extLst>
      <p:ext uri="{BB962C8B-B14F-4D97-AF65-F5344CB8AC3E}">
        <p14:creationId xmlns:p14="http://schemas.microsoft.com/office/powerpoint/2010/main" val="206641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have been a lot of people involved with this project, the people involved with the radio observations which I’m going to focus on today are highlighted in bold.  And I’d like to also say particular thanks </a:t>
            </a:r>
            <a:r>
              <a:rPr lang="en-AU" dirty="0" smtClean="0"/>
              <a:t>to Jason and Anne who provided some of the figures I’m using in this presentation.</a:t>
            </a:r>
            <a:endParaRPr lang="en-AU" dirty="0"/>
          </a:p>
        </p:txBody>
      </p:sp>
      <p:sp>
        <p:nvSpPr>
          <p:cNvPr id="4" name="Slide Number Placeholder 3"/>
          <p:cNvSpPr>
            <a:spLocks noGrp="1"/>
          </p:cNvSpPr>
          <p:nvPr>
            <p:ph type="sldNum" sz="quarter" idx="10"/>
          </p:nvPr>
        </p:nvSpPr>
        <p:spPr/>
        <p:txBody>
          <a:bodyPr/>
          <a:lstStyle/>
          <a:p>
            <a:pPr>
              <a:defRPr/>
            </a:pPr>
            <a:fld id="{538E128D-4FDC-DA4C-8A6E-12762BC807CA}" type="slidenum">
              <a:rPr lang="en-US" smtClean="0"/>
              <a:pPr>
                <a:defRPr/>
              </a:pPr>
              <a:t>2</a:t>
            </a:fld>
            <a:endParaRPr lang="en-US" dirty="0"/>
          </a:p>
        </p:txBody>
      </p:sp>
    </p:spTree>
    <p:extLst>
      <p:ext uri="{BB962C8B-B14F-4D97-AF65-F5344CB8AC3E}">
        <p14:creationId xmlns:p14="http://schemas.microsoft.com/office/powerpoint/2010/main" val="295869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07893B-14CD-7E48-9FBC-71CE6AE0E2A7}" type="slidenum">
              <a:rPr lang="en-US" sz="1200"/>
              <a:pPr/>
              <a:t>3</a:t>
            </a:fld>
            <a:endParaRPr lang="en-US" sz="1200"/>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a:noFill/>
        </p:spPr>
        <p:txBody>
          <a:bodyPr/>
          <a:lstStyle/>
          <a:p>
            <a:pPr eaLnBrk="1" hangingPunct="1"/>
            <a:r>
              <a:rPr lang="en-AU" sz="1200" kern="1200" dirty="0" smtClean="0">
                <a:solidFill>
                  <a:schemeClr val="tx1"/>
                </a:solidFill>
                <a:latin typeface="Arial" charset="0"/>
                <a:ea typeface="ＭＳ Ｐゴシック" charset="0"/>
                <a:cs typeface="ＭＳ Ｐゴシック" charset="0"/>
              </a:rPr>
              <a:t>I have about 7 minutes,</a:t>
            </a:r>
            <a:r>
              <a:rPr lang="en-AU" sz="1200" kern="1200" baseline="0" dirty="0" smtClean="0">
                <a:solidFill>
                  <a:schemeClr val="tx1"/>
                </a:solidFill>
                <a:latin typeface="Arial" charset="0"/>
                <a:ea typeface="ＭＳ Ｐゴシック" charset="0"/>
                <a:cs typeface="ＭＳ Ｐゴシック" charset="0"/>
              </a:rPr>
              <a:t> so I’m going to keep it very simple and gloss over many of the complexities</a:t>
            </a:r>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07893B-14CD-7E48-9FBC-71CE6AE0E2A7}" type="slidenum">
              <a:rPr lang="en-US" sz="1200"/>
              <a:pPr/>
              <a:t>4</a:t>
            </a:fld>
            <a:endParaRPr lang="en-US" sz="1200"/>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a:noFill/>
        </p:spPr>
        <p:txBody>
          <a:bodyPr/>
          <a:lstStyle/>
          <a:p>
            <a:pPr eaLnBrk="1" hangingPunct="1"/>
            <a:r>
              <a:rPr lang="en-AU" sz="1200" kern="1200" dirty="0" smtClean="0">
                <a:solidFill>
                  <a:schemeClr val="tx1"/>
                </a:solidFill>
                <a:latin typeface="Arial" charset="0"/>
                <a:ea typeface="ＭＳ Ｐゴシック" charset="0"/>
                <a:cs typeface="ＭＳ Ｐゴシック" charset="0"/>
              </a:rPr>
              <a:t>In a simple picture, assume</a:t>
            </a:r>
            <a:r>
              <a:rPr lang="en-AU" sz="1200" kern="1200" baseline="0" dirty="0" smtClean="0">
                <a:solidFill>
                  <a:schemeClr val="tx1"/>
                </a:solidFill>
                <a:latin typeface="Arial" charset="0"/>
                <a:ea typeface="ＭＳ Ｐゴシック" charset="0"/>
                <a:cs typeface="ＭＳ Ｐゴシック" charset="0"/>
              </a:rPr>
              <a:t> </a:t>
            </a:r>
            <a:r>
              <a:rPr lang="en-AU" sz="1200" kern="1200" baseline="0" dirty="0" err="1" smtClean="0">
                <a:solidFill>
                  <a:schemeClr val="tx1"/>
                </a:solidFill>
                <a:latin typeface="Arial" charset="0"/>
                <a:ea typeface="ＭＳ Ｐゴシック" charset="0"/>
                <a:cs typeface="ＭＳ Ｐゴシック" charset="0"/>
              </a:rPr>
              <a:t>Lwind</a:t>
            </a:r>
            <a:r>
              <a:rPr lang="en-AU" sz="1200" kern="1200" baseline="0" dirty="0" smtClean="0">
                <a:solidFill>
                  <a:schemeClr val="tx1"/>
                </a:solidFill>
                <a:latin typeface="Arial" charset="0"/>
                <a:ea typeface="ＭＳ Ｐゴシック" charset="0"/>
                <a:cs typeface="ＭＳ Ｐゴシック" charset="0"/>
              </a:rPr>
              <a:t> and </a:t>
            </a:r>
            <a:r>
              <a:rPr lang="en-AU" sz="1200" kern="1200" baseline="0" dirty="0" err="1" smtClean="0">
                <a:solidFill>
                  <a:schemeClr val="tx1"/>
                </a:solidFill>
                <a:latin typeface="Arial" charset="0"/>
                <a:ea typeface="ＭＳ Ｐゴシック" charset="0"/>
                <a:cs typeface="ＭＳ Ｐゴシック" charset="0"/>
              </a:rPr>
              <a:t>Lobj</a:t>
            </a:r>
            <a:r>
              <a:rPr lang="en-AU" sz="1200" kern="1200" baseline="0" dirty="0" smtClean="0">
                <a:solidFill>
                  <a:schemeClr val="tx1"/>
                </a:solidFill>
                <a:latin typeface="Arial" charset="0"/>
                <a:ea typeface="ＭＳ Ｐゴシック" charset="0"/>
                <a:cs typeface="ＭＳ Ｐゴシック" charset="0"/>
              </a:rPr>
              <a:t> are negligible.  For a black hole system, </a:t>
            </a:r>
            <a:r>
              <a:rPr lang="en-AU" sz="1200" kern="1200" baseline="0" dirty="0" err="1" smtClean="0">
                <a:solidFill>
                  <a:schemeClr val="tx1"/>
                </a:solidFill>
                <a:latin typeface="Arial" charset="0"/>
                <a:ea typeface="ＭＳ Ｐゴシック" charset="0"/>
                <a:cs typeface="ＭＳ Ｐゴシック" charset="0"/>
              </a:rPr>
              <a:t>Lobj</a:t>
            </a:r>
            <a:r>
              <a:rPr lang="en-AU" sz="1200" kern="1200" baseline="0" dirty="0" smtClean="0">
                <a:solidFill>
                  <a:schemeClr val="tx1"/>
                </a:solidFill>
                <a:latin typeface="Arial" charset="0"/>
                <a:ea typeface="ＭＳ Ｐゴシック" charset="0"/>
                <a:cs typeface="ＭＳ Ｐゴシック" charset="0"/>
              </a:rPr>
              <a:t> can just be considered “gone” anyway (the </a:t>
            </a:r>
            <a:r>
              <a:rPr lang="en-AU" sz="1200" kern="1200" baseline="0" dirty="0" err="1" smtClean="0">
                <a:solidFill>
                  <a:schemeClr val="tx1"/>
                </a:solidFill>
                <a:latin typeface="Arial" charset="0"/>
                <a:ea typeface="ＭＳ Ｐゴシック" charset="0"/>
                <a:cs typeface="ＭＳ Ｐゴシック" charset="0"/>
              </a:rPr>
              <a:t>unradiated</a:t>
            </a:r>
            <a:r>
              <a:rPr lang="en-AU" sz="1200" kern="1200" baseline="0" dirty="0" smtClean="0">
                <a:solidFill>
                  <a:schemeClr val="tx1"/>
                </a:solidFill>
                <a:latin typeface="Arial" charset="0"/>
                <a:ea typeface="ＭＳ Ｐゴシック" charset="0"/>
                <a:cs typeface="ＭＳ Ｐゴシック" charset="0"/>
              </a:rPr>
              <a:t> energy is </a:t>
            </a:r>
            <a:r>
              <a:rPr lang="en-AU" sz="1200" kern="1200" baseline="0" dirty="0" err="1" smtClean="0">
                <a:solidFill>
                  <a:schemeClr val="tx1"/>
                </a:solidFill>
                <a:latin typeface="Arial" charset="0"/>
                <a:ea typeface="ＭＳ Ｐゴシック" charset="0"/>
                <a:cs typeface="ＭＳ Ｐゴシック" charset="0"/>
              </a:rPr>
              <a:t>advected</a:t>
            </a:r>
            <a:r>
              <a:rPr lang="en-AU" sz="1200" kern="1200" baseline="0" dirty="0" smtClean="0">
                <a:solidFill>
                  <a:schemeClr val="tx1"/>
                </a:solidFill>
                <a:latin typeface="Arial" charset="0"/>
                <a:ea typeface="ＭＳ Ｐゴシック" charset="0"/>
                <a:cs typeface="ＭＳ Ｐゴシック" charset="0"/>
              </a:rPr>
              <a:t>) and you could just subtract this off the input </a:t>
            </a:r>
            <a:r>
              <a:rPr lang="en-AU" sz="1200" kern="1200" baseline="0" dirty="0" err="1" smtClean="0">
                <a:solidFill>
                  <a:schemeClr val="tx1"/>
                </a:solidFill>
                <a:latin typeface="Arial" charset="0"/>
                <a:ea typeface="ＭＳ Ｐゴシック" charset="0"/>
                <a:cs typeface="ＭＳ Ｐゴシック" charset="0"/>
              </a:rPr>
              <a:t>Ltot</a:t>
            </a:r>
            <a:r>
              <a:rPr lang="en-AU" sz="1200" kern="1200" baseline="0" dirty="0" smtClean="0">
                <a:solidFill>
                  <a:schemeClr val="tx1"/>
                </a:solidFill>
                <a:latin typeface="Arial" charset="0"/>
                <a:ea typeface="ＭＳ Ｐゴシック" charset="0"/>
                <a:cs typeface="ＭＳ Ｐゴシック" charset="0"/>
              </a:rPr>
              <a:t>, since you’ll never see it.  In the NS case, it will just contribute to </a:t>
            </a:r>
            <a:r>
              <a:rPr lang="en-AU" sz="1200" kern="1200" baseline="0" dirty="0" err="1" smtClean="0">
                <a:solidFill>
                  <a:schemeClr val="tx1"/>
                </a:solidFill>
                <a:latin typeface="Arial" charset="0"/>
                <a:ea typeface="ＭＳ Ｐゴシック" charset="0"/>
                <a:cs typeface="ＭＳ Ｐゴシック" charset="0"/>
              </a:rPr>
              <a:t>Lrad</a:t>
            </a:r>
            <a:r>
              <a:rPr lang="en-AU" sz="1200" kern="1200" baseline="0" dirty="0" smtClean="0">
                <a:solidFill>
                  <a:schemeClr val="tx1"/>
                </a:solidFill>
                <a:latin typeface="Arial" charset="0"/>
                <a:ea typeface="ＭＳ Ｐゴシック" charset="0"/>
                <a:cs typeface="ＭＳ Ｐゴシック" charset="0"/>
              </a:rPr>
              <a:t> since it has to be radiated when the particles hit the NS surface.  </a:t>
            </a:r>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07893B-14CD-7E48-9FBC-71CE6AE0E2A7}" type="slidenum">
              <a:rPr lang="en-US" sz="1200"/>
              <a:pPr/>
              <a:t>5</a:t>
            </a:fld>
            <a:endParaRPr lang="en-US" sz="1200"/>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a:noFill/>
        </p:spPr>
        <p:txBody>
          <a:bodyPr/>
          <a:lstStyle/>
          <a:p>
            <a:pPr eaLnBrk="1" hangingPunct="1"/>
            <a:r>
              <a:rPr lang="en-AU" sz="1200" kern="1200" dirty="0" smtClean="0">
                <a:solidFill>
                  <a:schemeClr val="tx1"/>
                </a:solidFill>
                <a:latin typeface="Arial" charset="0"/>
                <a:ea typeface="ＭＳ Ｐゴシック" charset="0"/>
                <a:cs typeface="ＭＳ Ｐゴシック" charset="0"/>
              </a:rPr>
              <a:t>In a simple picture, assume</a:t>
            </a:r>
            <a:r>
              <a:rPr lang="en-AU" sz="1200" kern="1200" baseline="0" dirty="0" smtClean="0">
                <a:solidFill>
                  <a:schemeClr val="tx1"/>
                </a:solidFill>
                <a:latin typeface="Arial" charset="0"/>
                <a:ea typeface="ＭＳ Ｐゴシック" charset="0"/>
                <a:cs typeface="ＭＳ Ｐゴシック" charset="0"/>
              </a:rPr>
              <a:t> </a:t>
            </a:r>
            <a:r>
              <a:rPr lang="en-AU" sz="1200" kern="1200" baseline="0" dirty="0" err="1" smtClean="0">
                <a:solidFill>
                  <a:schemeClr val="tx1"/>
                </a:solidFill>
                <a:latin typeface="Arial" charset="0"/>
                <a:ea typeface="ＭＳ Ｐゴシック" charset="0"/>
                <a:cs typeface="ＭＳ Ｐゴシック" charset="0"/>
              </a:rPr>
              <a:t>Lwind</a:t>
            </a:r>
            <a:r>
              <a:rPr lang="en-AU" sz="1200" kern="1200" baseline="0" dirty="0" smtClean="0">
                <a:solidFill>
                  <a:schemeClr val="tx1"/>
                </a:solidFill>
                <a:latin typeface="Arial" charset="0"/>
                <a:ea typeface="ＭＳ Ｐゴシック" charset="0"/>
                <a:cs typeface="ＭＳ Ｐゴシック" charset="0"/>
              </a:rPr>
              <a:t> and </a:t>
            </a:r>
            <a:r>
              <a:rPr lang="en-AU" sz="1200" kern="1200" baseline="0" dirty="0" err="1" smtClean="0">
                <a:solidFill>
                  <a:schemeClr val="tx1"/>
                </a:solidFill>
                <a:latin typeface="Arial" charset="0"/>
                <a:ea typeface="ＭＳ Ｐゴシック" charset="0"/>
                <a:cs typeface="ＭＳ Ｐゴシック" charset="0"/>
              </a:rPr>
              <a:t>Lobj</a:t>
            </a:r>
            <a:r>
              <a:rPr lang="en-AU" sz="1200" kern="1200" baseline="0" dirty="0" smtClean="0">
                <a:solidFill>
                  <a:schemeClr val="tx1"/>
                </a:solidFill>
                <a:latin typeface="Arial" charset="0"/>
                <a:ea typeface="ＭＳ Ｐゴシック" charset="0"/>
                <a:cs typeface="ＭＳ Ｐゴシック" charset="0"/>
              </a:rPr>
              <a:t> are negligible.  For a black hole system, </a:t>
            </a:r>
            <a:r>
              <a:rPr lang="en-AU" sz="1200" kern="1200" baseline="0" dirty="0" err="1" smtClean="0">
                <a:solidFill>
                  <a:schemeClr val="tx1"/>
                </a:solidFill>
                <a:latin typeface="Arial" charset="0"/>
                <a:ea typeface="ＭＳ Ｐゴシック" charset="0"/>
                <a:cs typeface="ＭＳ Ｐゴシック" charset="0"/>
              </a:rPr>
              <a:t>Lobj</a:t>
            </a:r>
            <a:r>
              <a:rPr lang="en-AU" sz="1200" kern="1200" baseline="0" dirty="0" smtClean="0">
                <a:solidFill>
                  <a:schemeClr val="tx1"/>
                </a:solidFill>
                <a:latin typeface="Arial" charset="0"/>
                <a:ea typeface="ＭＳ Ｐゴシック" charset="0"/>
                <a:cs typeface="ＭＳ Ｐゴシック" charset="0"/>
              </a:rPr>
              <a:t> can just be considered “gone” anyway (the </a:t>
            </a:r>
            <a:r>
              <a:rPr lang="en-AU" sz="1200" kern="1200" baseline="0" dirty="0" err="1" smtClean="0">
                <a:solidFill>
                  <a:schemeClr val="tx1"/>
                </a:solidFill>
                <a:latin typeface="Arial" charset="0"/>
                <a:ea typeface="ＭＳ Ｐゴシック" charset="0"/>
                <a:cs typeface="ＭＳ Ｐゴシック" charset="0"/>
              </a:rPr>
              <a:t>unradiated</a:t>
            </a:r>
            <a:r>
              <a:rPr lang="en-AU" sz="1200" kern="1200" baseline="0" dirty="0" smtClean="0">
                <a:solidFill>
                  <a:schemeClr val="tx1"/>
                </a:solidFill>
                <a:latin typeface="Arial" charset="0"/>
                <a:ea typeface="ＭＳ Ｐゴシック" charset="0"/>
                <a:cs typeface="ＭＳ Ｐゴシック" charset="0"/>
              </a:rPr>
              <a:t> energy is </a:t>
            </a:r>
            <a:r>
              <a:rPr lang="en-AU" sz="1200" kern="1200" baseline="0" dirty="0" err="1" smtClean="0">
                <a:solidFill>
                  <a:schemeClr val="tx1"/>
                </a:solidFill>
                <a:latin typeface="Arial" charset="0"/>
                <a:ea typeface="ＭＳ Ｐゴシック" charset="0"/>
                <a:cs typeface="ＭＳ Ｐゴシック" charset="0"/>
              </a:rPr>
              <a:t>advected</a:t>
            </a:r>
            <a:r>
              <a:rPr lang="en-AU" sz="1200" kern="1200" baseline="0" dirty="0" smtClean="0">
                <a:solidFill>
                  <a:schemeClr val="tx1"/>
                </a:solidFill>
                <a:latin typeface="Arial" charset="0"/>
                <a:ea typeface="ＭＳ Ｐゴシック" charset="0"/>
                <a:cs typeface="ＭＳ Ｐゴシック" charset="0"/>
              </a:rPr>
              <a:t>) and you could just subtract this off the input </a:t>
            </a:r>
            <a:r>
              <a:rPr lang="en-AU" sz="1200" kern="1200" baseline="0" dirty="0" err="1" smtClean="0">
                <a:solidFill>
                  <a:schemeClr val="tx1"/>
                </a:solidFill>
                <a:latin typeface="Arial" charset="0"/>
                <a:ea typeface="ＭＳ Ｐゴシック" charset="0"/>
                <a:cs typeface="ＭＳ Ｐゴシック" charset="0"/>
              </a:rPr>
              <a:t>Ltot</a:t>
            </a:r>
            <a:r>
              <a:rPr lang="en-AU" sz="1200" kern="1200" baseline="0" dirty="0" smtClean="0">
                <a:solidFill>
                  <a:schemeClr val="tx1"/>
                </a:solidFill>
                <a:latin typeface="Arial" charset="0"/>
                <a:ea typeface="ＭＳ Ｐゴシック" charset="0"/>
                <a:cs typeface="ＭＳ Ｐゴシック" charset="0"/>
              </a:rPr>
              <a:t>, since you’ll never see it.  In the NS case, it will just contribute to </a:t>
            </a:r>
            <a:r>
              <a:rPr lang="en-AU" sz="1200" kern="1200" baseline="0" dirty="0" err="1" smtClean="0">
                <a:solidFill>
                  <a:schemeClr val="tx1"/>
                </a:solidFill>
                <a:latin typeface="Arial" charset="0"/>
                <a:ea typeface="ＭＳ Ｐゴシック" charset="0"/>
                <a:cs typeface="ＭＳ Ｐゴシック" charset="0"/>
              </a:rPr>
              <a:t>Lrad</a:t>
            </a:r>
            <a:r>
              <a:rPr lang="en-AU" sz="1200" kern="1200" baseline="0" dirty="0" smtClean="0">
                <a:solidFill>
                  <a:schemeClr val="tx1"/>
                </a:solidFill>
                <a:latin typeface="Arial" charset="0"/>
                <a:ea typeface="ＭＳ Ｐゴシック" charset="0"/>
                <a:cs typeface="ＭＳ Ｐゴシック" charset="0"/>
              </a:rPr>
              <a:t> since it has to be radiated when the particles hit the </a:t>
            </a:r>
            <a:r>
              <a:rPr lang="en-AU" sz="1200" kern="1200" baseline="0" smtClean="0">
                <a:solidFill>
                  <a:schemeClr val="tx1"/>
                </a:solidFill>
                <a:latin typeface="Arial" charset="0"/>
                <a:ea typeface="ＭＳ Ｐゴシック" charset="0"/>
                <a:cs typeface="ＭＳ Ｐゴシック" charset="0"/>
              </a:rPr>
              <a:t>NS surface.  </a:t>
            </a:r>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is extremely uncertain, needs a good estimate of </a:t>
            </a:r>
            <a:r>
              <a:rPr lang="en-AU" dirty="0" err="1" smtClean="0"/>
              <a:t>Lj</a:t>
            </a:r>
            <a:r>
              <a:rPr lang="en-AU" dirty="0" smtClean="0"/>
              <a:t> and this is hard to come by.</a:t>
            </a:r>
            <a:r>
              <a:rPr lang="en-AU" baseline="0" dirty="0" smtClean="0"/>
              <a:t>  Estimates span several orders of magnitude.</a:t>
            </a:r>
            <a:endParaRPr lang="en-AU" dirty="0"/>
          </a:p>
        </p:txBody>
      </p:sp>
      <p:sp>
        <p:nvSpPr>
          <p:cNvPr id="4" name="Slide Number Placeholder 3"/>
          <p:cNvSpPr>
            <a:spLocks noGrp="1"/>
          </p:cNvSpPr>
          <p:nvPr>
            <p:ph type="sldNum" sz="quarter" idx="10"/>
          </p:nvPr>
        </p:nvSpPr>
        <p:spPr/>
        <p:txBody>
          <a:bodyPr/>
          <a:lstStyle/>
          <a:p>
            <a:pPr>
              <a:defRPr/>
            </a:pPr>
            <a:fld id="{538E128D-4FDC-DA4C-8A6E-12762BC807CA}" type="slidenum">
              <a:rPr lang="en-US" smtClean="0"/>
              <a:pPr>
                <a:defRPr/>
              </a:pPr>
              <a:t>6</a:t>
            </a:fld>
            <a:endParaRPr lang="en-US" dirty="0"/>
          </a:p>
        </p:txBody>
      </p:sp>
    </p:spTree>
    <p:extLst>
      <p:ext uri="{BB962C8B-B14F-4D97-AF65-F5344CB8AC3E}">
        <p14:creationId xmlns:p14="http://schemas.microsoft.com/office/powerpoint/2010/main" val="49010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X-ray measurements taken with Swift, or XMM, Chandra </a:t>
            </a:r>
            <a:r>
              <a:rPr lang="en-AU" dirty="0" err="1" smtClean="0"/>
              <a:t>etc</a:t>
            </a:r>
            <a:r>
              <a:rPr lang="en-AU" dirty="0" smtClean="0"/>
              <a:t>; radio with VLA, ATCA, AMI…  Individual sources show a tighter</a:t>
            </a:r>
            <a:r>
              <a:rPr lang="en-AU" baseline="0" dirty="0" smtClean="0"/>
              <a:t> correlation than the overall (and you can see here that there are some excursions from the overall; the “faint track”)</a:t>
            </a:r>
            <a:endParaRPr lang="en-AU" dirty="0"/>
          </a:p>
        </p:txBody>
      </p:sp>
      <p:sp>
        <p:nvSpPr>
          <p:cNvPr id="4" name="Slide Number Placeholder 3"/>
          <p:cNvSpPr>
            <a:spLocks noGrp="1"/>
          </p:cNvSpPr>
          <p:nvPr>
            <p:ph type="sldNum" sz="quarter" idx="10"/>
          </p:nvPr>
        </p:nvSpPr>
        <p:spPr/>
        <p:txBody>
          <a:bodyPr/>
          <a:lstStyle/>
          <a:p>
            <a:pPr>
              <a:defRPr/>
            </a:pPr>
            <a:fld id="{538E128D-4FDC-DA4C-8A6E-12762BC807CA}" type="slidenum">
              <a:rPr lang="en-US" smtClean="0"/>
              <a:pPr>
                <a:defRPr/>
              </a:pPr>
              <a:t>7</a:t>
            </a:fld>
            <a:endParaRPr lang="en-US" dirty="0"/>
          </a:p>
        </p:txBody>
      </p:sp>
    </p:spTree>
    <p:extLst>
      <p:ext uri="{BB962C8B-B14F-4D97-AF65-F5344CB8AC3E}">
        <p14:creationId xmlns:p14="http://schemas.microsoft.com/office/powerpoint/2010/main" val="11220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 given X-ray</a:t>
            </a:r>
            <a:r>
              <a:rPr lang="en-AU" baseline="0" dirty="0" smtClean="0"/>
              <a:t> luminosity, NS-LMXBs are 10-50x fainter than the BH-LMXBs in the radio.  That implies that, all other things being equal (like the conversion efficiency from Jet to Radio, which there are no constraints for in the NS systems), the jets are ~10x less luminous in the NS systems.  Note that unlike the BH systems, the correlation for NS systems have almost never been measured for a single source, so these are two fairly wild guesses at possible correlations here.</a:t>
            </a:r>
            <a:endParaRPr lang="en-AU" dirty="0"/>
          </a:p>
        </p:txBody>
      </p:sp>
      <p:sp>
        <p:nvSpPr>
          <p:cNvPr id="4" name="Slide Number Placeholder 3"/>
          <p:cNvSpPr>
            <a:spLocks noGrp="1"/>
          </p:cNvSpPr>
          <p:nvPr>
            <p:ph type="sldNum" sz="quarter" idx="10"/>
          </p:nvPr>
        </p:nvSpPr>
        <p:spPr/>
        <p:txBody>
          <a:bodyPr/>
          <a:lstStyle/>
          <a:p>
            <a:pPr>
              <a:defRPr/>
            </a:pPr>
            <a:fld id="{538E128D-4FDC-DA4C-8A6E-12762BC807CA}" type="slidenum">
              <a:rPr lang="en-US" smtClean="0"/>
              <a:pPr>
                <a:defRPr/>
              </a:pPr>
              <a:t>9</a:t>
            </a:fld>
            <a:endParaRPr lang="en-US" dirty="0"/>
          </a:p>
        </p:txBody>
      </p:sp>
    </p:spTree>
    <p:extLst>
      <p:ext uri="{BB962C8B-B14F-4D97-AF65-F5344CB8AC3E}">
        <p14:creationId xmlns:p14="http://schemas.microsoft.com/office/powerpoint/2010/main" val="11220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tMSPs</a:t>
            </a:r>
            <a:r>
              <a:rPr lang="en-AU" baseline="0" dirty="0" smtClean="0"/>
              <a:t> are much more radio bright than predicted by either relation from the hard state NS-LMXBs!  Just 5x fainter in radio that BHs, = 3x less energetic jet.  This is what we can say with confidence.  Then we want to answer the question: why?  And what inferences can we draw?  From hereon, we enter the realms of increasing speculation.  If you want, you can draw a correlation through these three points with an index of 0.7 (or 0.61) and it fits very suggestively.  Now, of course none of these sources have an individual correlation index, so how valid is it to draw this?  I don’t know.  But certainly they are all radio over-luminous.  Question: are all </a:t>
            </a:r>
            <a:r>
              <a:rPr lang="en-AU" baseline="0" dirty="0" err="1" smtClean="0"/>
              <a:t>tMSPs</a:t>
            </a:r>
            <a:r>
              <a:rPr lang="en-AU" baseline="0" dirty="0" smtClean="0"/>
              <a:t> like this?  Are all NSs accreting below 10^36 erg/s like this?</a:t>
            </a:r>
            <a:endParaRPr lang="en-AU" dirty="0"/>
          </a:p>
        </p:txBody>
      </p:sp>
      <p:sp>
        <p:nvSpPr>
          <p:cNvPr id="4" name="Slide Number Placeholder 3"/>
          <p:cNvSpPr>
            <a:spLocks noGrp="1"/>
          </p:cNvSpPr>
          <p:nvPr>
            <p:ph type="sldNum" sz="quarter" idx="10"/>
          </p:nvPr>
        </p:nvSpPr>
        <p:spPr/>
        <p:txBody>
          <a:bodyPr/>
          <a:lstStyle/>
          <a:p>
            <a:pPr>
              <a:defRPr/>
            </a:pPr>
            <a:fld id="{538E128D-4FDC-DA4C-8A6E-12762BC807CA}" type="slidenum">
              <a:rPr lang="en-US" smtClean="0"/>
              <a:pPr>
                <a:defRPr/>
              </a:pPr>
              <a:t>11</a:t>
            </a:fld>
            <a:endParaRPr lang="en-US" dirty="0"/>
          </a:p>
        </p:txBody>
      </p:sp>
    </p:spTree>
    <p:extLst>
      <p:ext uri="{BB962C8B-B14F-4D97-AF65-F5344CB8AC3E}">
        <p14:creationId xmlns:p14="http://schemas.microsoft.com/office/powerpoint/2010/main" val="11220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30" name="Rectangle 14"/>
          <p:cNvSpPr>
            <a:spLocks noGrp="1" noChangeArrowheads="1"/>
          </p:cNvSpPr>
          <p:nvPr>
            <p:ph type="ctrTitle"/>
          </p:nvPr>
        </p:nvSpPr>
        <p:spPr>
          <a:xfrm>
            <a:off x="3429000" y="838200"/>
            <a:ext cx="5562600" cy="1143000"/>
          </a:xfrm>
        </p:spPr>
        <p:txBody>
          <a:bodyPr lIns="91440" tIns="45720" rIns="91440" bIns="45720"/>
          <a:lstStyle>
            <a:lvl1pPr>
              <a:defRPr/>
            </a:lvl1pPr>
          </a:lstStyle>
          <a:p>
            <a:pPr lvl="0"/>
            <a:r>
              <a:rPr lang="en-AU" noProof="0" smtClean="0"/>
              <a:t>Click to edit Master title style</a:t>
            </a:r>
          </a:p>
        </p:txBody>
      </p:sp>
      <p:sp>
        <p:nvSpPr>
          <p:cNvPr id="9231" name="Rectangle 15"/>
          <p:cNvSpPr>
            <a:spLocks noGrp="1" noChangeArrowheads="1"/>
          </p:cNvSpPr>
          <p:nvPr>
            <p:ph type="subTitle" idx="1"/>
          </p:nvPr>
        </p:nvSpPr>
        <p:spPr>
          <a:xfrm>
            <a:off x="3429000" y="2133600"/>
            <a:ext cx="4419600" cy="990600"/>
          </a:xfrm>
        </p:spPr>
        <p:txBody>
          <a:bodyPr lIns="91440" tIns="45720" rIns="91440" bIns="45720"/>
          <a:lstStyle>
            <a:lvl1pPr marL="0" indent="0" algn="ctr">
              <a:buFontTx/>
              <a:buNone/>
              <a:defRPr/>
            </a:lvl1pPr>
          </a:lstStyle>
          <a:p>
            <a:pPr lvl="0"/>
            <a:r>
              <a:rPr lang="en-AU" noProof="0" smtClean="0"/>
              <a:t>Click to edit Master subtitle style</a:t>
            </a:r>
          </a:p>
        </p:txBody>
      </p:sp>
    </p:spTree>
    <p:extLst>
      <p:ext uri="{BB962C8B-B14F-4D97-AF65-F5344CB8AC3E}">
        <p14:creationId xmlns:p14="http://schemas.microsoft.com/office/powerpoint/2010/main" val="37027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76649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457200"/>
            <a:ext cx="1885950" cy="59436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1079500" y="457200"/>
            <a:ext cx="5505450" cy="59436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424009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77835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val="429106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1079500" y="1447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927600" y="1447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265607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25893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val="109158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35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291234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420023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079500" y="457200"/>
            <a:ext cx="6997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AU"/>
              <a:t>Click to edit Master title style</a:t>
            </a:r>
          </a:p>
        </p:txBody>
      </p:sp>
      <p:sp>
        <p:nvSpPr>
          <p:cNvPr id="1032" name="Line 8"/>
          <p:cNvSpPr>
            <a:spLocks noChangeShapeType="1"/>
          </p:cNvSpPr>
          <p:nvPr userDrawn="1"/>
        </p:nvSpPr>
        <p:spPr bwMode="auto">
          <a:xfrm>
            <a:off x="1143000" y="11430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033" name="Rectangle 9"/>
          <p:cNvSpPr>
            <a:spLocks noGrp="1" noChangeArrowheads="1"/>
          </p:cNvSpPr>
          <p:nvPr>
            <p:ph type="body" idx="1"/>
          </p:nvPr>
        </p:nvSpPr>
        <p:spPr bwMode="auto">
          <a:xfrm>
            <a:off x="1079500" y="14478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1029" name="Rectangle 10"/>
          <p:cNvSpPr>
            <a:spLocks noChangeArrowheads="1"/>
          </p:cNvSpPr>
          <p:nvPr userDrawn="1"/>
        </p:nvSpPr>
        <p:spPr bwMode="auto">
          <a:xfrm>
            <a:off x="974725" y="6494463"/>
            <a:ext cx="7823376"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a:t>					 	       </a:t>
            </a:r>
            <a:r>
              <a:rPr lang="en-US" sz="1600" dirty="0" smtClean="0"/>
              <a:t>       June 26, 2015 </a:t>
            </a:r>
            <a:endParaRPr lang="en-US" sz="1600" dirty="0"/>
          </a:p>
        </p:txBody>
      </p:sp>
      <p:pic>
        <p:nvPicPr>
          <p:cNvPr id="1067"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1753" y="6486525"/>
            <a:ext cx="12890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descr="pulsetrain_stop.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747059" cy="685800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Rounded MT Bold"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Arial Rounded MT Bold"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Arial Rounded MT Bold"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Arial Rounded MT Bold"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Rounded MT Bold" charset="0"/>
          <a:ea typeface="ＭＳ Ｐゴシック" charset="0"/>
          <a:cs typeface="ＭＳ Ｐゴシック" charset="0"/>
        </a:defRPr>
      </a:lvl6pPr>
      <a:lvl7pPr marL="914400" algn="l" rtl="0" fontAlgn="base">
        <a:spcBef>
          <a:spcPct val="0"/>
        </a:spcBef>
        <a:spcAft>
          <a:spcPct val="0"/>
        </a:spcAft>
        <a:defRPr sz="3600">
          <a:solidFill>
            <a:schemeClr val="tx2"/>
          </a:solidFill>
          <a:latin typeface="Arial Rounded MT Bold" charset="0"/>
          <a:ea typeface="ＭＳ Ｐゴシック" charset="0"/>
          <a:cs typeface="ＭＳ Ｐゴシック" charset="0"/>
        </a:defRPr>
      </a:lvl7pPr>
      <a:lvl8pPr marL="1371600" algn="l" rtl="0" fontAlgn="base">
        <a:spcBef>
          <a:spcPct val="0"/>
        </a:spcBef>
        <a:spcAft>
          <a:spcPct val="0"/>
        </a:spcAft>
        <a:defRPr sz="3600">
          <a:solidFill>
            <a:schemeClr val="tx2"/>
          </a:solidFill>
          <a:latin typeface="Arial Rounded MT Bold" charset="0"/>
          <a:ea typeface="ＭＳ Ｐゴシック" charset="0"/>
          <a:cs typeface="ＭＳ Ｐゴシック" charset="0"/>
        </a:defRPr>
      </a:lvl8pPr>
      <a:lvl9pPr marL="1828800" algn="l" rtl="0" fontAlgn="base">
        <a:spcBef>
          <a:spcPct val="0"/>
        </a:spcBef>
        <a:spcAft>
          <a:spcPct val="0"/>
        </a:spcAft>
        <a:defRPr sz="3600">
          <a:solidFill>
            <a:schemeClr val="tx2"/>
          </a:solidFill>
          <a:latin typeface="Arial Rounded MT Bold"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A-XMM-Newt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3933264" cy="2913529"/>
          </a:xfrm>
          <a:prstGeom prst="rect">
            <a:avLst/>
          </a:prstGeom>
        </p:spPr>
      </p:pic>
      <p:sp>
        <p:nvSpPr>
          <p:cNvPr id="10242" name="Rectangle 2"/>
          <p:cNvSpPr>
            <a:spLocks noGrp="1" noChangeArrowheads="1"/>
          </p:cNvSpPr>
          <p:nvPr>
            <p:ph type="ctrTitle"/>
          </p:nvPr>
        </p:nvSpPr>
        <p:spPr>
          <a:xfrm>
            <a:off x="3989294" y="1263280"/>
            <a:ext cx="4990353" cy="1143000"/>
          </a:xfrm>
        </p:spPr>
        <p:txBody>
          <a:bodyPr/>
          <a:lstStyle/>
          <a:p>
            <a:pPr algn="ctr" eaLnBrk="1" hangingPunct="1">
              <a:defRPr/>
            </a:pPr>
            <a:r>
              <a:rPr lang="en-US" b="1" dirty="0" smtClean="0">
                <a:latin typeface="Verdana" charset="0"/>
              </a:rPr>
              <a:t>The radio/X-ray correlation in transitional MSPs</a:t>
            </a:r>
            <a:r>
              <a:rPr lang="en-US" sz="800" b="1" dirty="0" smtClean="0">
                <a:latin typeface="Verdana" charset="0"/>
              </a:rPr>
              <a:t/>
            </a:r>
            <a:br>
              <a:rPr lang="en-US" sz="800" b="1" dirty="0" smtClean="0">
                <a:latin typeface="Verdana" charset="0"/>
              </a:rPr>
            </a:br>
            <a:r>
              <a:rPr lang="en-US" sz="800" b="1" dirty="0">
                <a:latin typeface="Verdana" charset="0"/>
              </a:rPr>
              <a:t/>
            </a:r>
            <a:br>
              <a:rPr lang="en-US" sz="800" b="1" dirty="0">
                <a:latin typeface="Verdana" charset="0"/>
              </a:rPr>
            </a:br>
            <a:r>
              <a:rPr lang="en-US" sz="2200" dirty="0" smtClean="0">
                <a:latin typeface="Verdana" charset="0"/>
              </a:rPr>
              <a:t>What makes </a:t>
            </a:r>
            <a:r>
              <a:rPr lang="en-US" sz="2200" dirty="0" err="1" smtClean="0">
                <a:latin typeface="Verdana" charset="0"/>
              </a:rPr>
              <a:t>tMSPs</a:t>
            </a:r>
            <a:r>
              <a:rPr lang="en-US" sz="2200" dirty="0" smtClean="0">
                <a:latin typeface="Verdana" charset="0"/>
              </a:rPr>
              <a:t> special amongst neutron star LMXBs?</a:t>
            </a:r>
            <a:br>
              <a:rPr lang="en-US" sz="2200" dirty="0" smtClean="0">
                <a:latin typeface="Verdana" charset="0"/>
              </a:rPr>
            </a:br>
            <a:r>
              <a:rPr lang="en-US" sz="2200" dirty="0">
                <a:latin typeface="Verdana" charset="0"/>
              </a:rPr>
              <a:t/>
            </a:r>
            <a:br>
              <a:rPr lang="en-US" sz="2200" dirty="0">
                <a:latin typeface="Verdana" charset="0"/>
              </a:rPr>
            </a:br>
            <a:r>
              <a:rPr lang="en-US" sz="2200" dirty="0" smtClean="0">
                <a:latin typeface="Verdana" charset="0"/>
              </a:rPr>
              <a:t/>
            </a:r>
            <a:br>
              <a:rPr lang="en-US" sz="2200" dirty="0" smtClean="0">
                <a:latin typeface="Verdana" charset="0"/>
              </a:rPr>
            </a:br>
            <a:r>
              <a:rPr lang="en-US" sz="2200" dirty="0" smtClean="0">
                <a:latin typeface="Verdana" charset="0"/>
              </a:rPr>
              <a:t>Adam Deller</a:t>
            </a:r>
            <a:br>
              <a:rPr lang="en-US" sz="2200" dirty="0" smtClean="0">
                <a:latin typeface="Verdana" charset="0"/>
              </a:rPr>
            </a:br>
            <a:r>
              <a:rPr lang="en-US" sz="2200" dirty="0">
                <a:latin typeface="Verdana" charset="0"/>
              </a:rPr>
              <a:t>2</a:t>
            </a:r>
            <a:r>
              <a:rPr lang="en-US" sz="2200" dirty="0" smtClean="0">
                <a:latin typeface="Verdana" charset="0"/>
              </a:rPr>
              <a:t>6/06/2015</a:t>
            </a:r>
            <a:endParaRPr lang="en-US" sz="2200" dirty="0" smtClean="0"/>
          </a:p>
        </p:txBody>
      </p:sp>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660" y="5468469"/>
            <a:ext cx="24765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 name="Picture 1"/>
          <p:cNvPicPr>
            <a:picLocks noChangeAspect="1"/>
          </p:cNvPicPr>
          <p:nvPr/>
        </p:nvPicPr>
        <p:blipFill>
          <a:blip r:embed="rId5"/>
          <a:stretch>
            <a:fillRect/>
          </a:stretch>
        </p:blipFill>
        <p:spPr>
          <a:xfrm>
            <a:off x="0" y="4078939"/>
            <a:ext cx="3924549" cy="2943412"/>
          </a:xfrm>
          <a:prstGeom prst="rect">
            <a:avLst/>
          </a:prstGeom>
        </p:spPr>
      </p:pic>
      <p:pic>
        <p:nvPicPr>
          <p:cNvPr id="3" name="Picture 2" descr="J1023-double-lar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15882"/>
            <a:ext cx="3929528" cy="19647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t>
            </a:r>
            <a:r>
              <a:rPr lang="en-AU" baseline="-25000" dirty="0"/>
              <a:t>R</a:t>
            </a:r>
            <a:r>
              <a:rPr lang="en-AU" dirty="0"/>
              <a:t>/L</a:t>
            </a:r>
            <a:r>
              <a:rPr lang="en-AU" baseline="-25000" dirty="0"/>
              <a:t>X</a:t>
            </a:r>
            <a:r>
              <a:rPr lang="en-AU" dirty="0"/>
              <a:t> correlation</a:t>
            </a:r>
          </a:p>
        </p:txBody>
      </p:sp>
      <p:sp>
        <p:nvSpPr>
          <p:cNvPr id="3" name="Content Placeholder 2"/>
          <p:cNvSpPr>
            <a:spLocks noGrp="1"/>
          </p:cNvSpPr>
          <p:nvPr>
            <p:ph idx="1"/>
          </p:nvPr>
        </p:nvSpPr>
        <p:spPr/>
        <p:txBody>
          <a:bodyPr/>
          <a:lstStyle/>
          <a:p>
            <a:r>
              <a:rPr lang="nl-NL" dirty="0" smtClean="0"/>
              <a:t>(At </a:t>
            </a:r>
            <a:r>
              <a:rPr lang="nl-NL" dirty="0" err="1" smtClean="0"/>
              <a:t>least</a:t>
            </a:r>
            <a:r>
              <a:rPr lang="nl-NL" dirty="0" smtClean="0"/>
              <a:t>) </a:t>
            </a:r>
            <a:r>
              <a:rPr lang="nl-NL" dirty="0" err="1" smtClean="0"/>
              <a:t>two</a:t>
            </a:r>
            <a:r>
              <a:rPr lang="nl-NL" dirty="0" smtClean="0"/>
              <a:t> </a:t>
            </a:r>
            <a:r>
              <a:rPr lang="nl-NL" dirty="0" err="1" smtClean="0"/>
              <a:t>potential</a:t>
            </a:r>
            <a:r>
              <a:rPr lang="nl-NL" dirty="0" smtClean="0"/>
              <a:t> relations </a:t>
            </a:r>
            <a:r>
              <a:rPr lang="nl-NL" dirty="0" err="1" smtClean="0"/>
              <a:t>for</a:t>
            </a:r>
            <a:r>
              <a:rPr lang="nl-NL" dirty="0" smtClean="0"/>
              <a:t> the NS-</a:t>
            </a:r>
            <a:r>
              <a:rPr lang="nl-NL" dirty="0" err="1" smtClean="0"/>
              <a:t>LMXBs</a:t>
            </a:r>
            <a:r>
              <a:rPr lang="nl-NL" dirty="0" smtClean="0"/>
              <a:t>:</a:t>
            </a:r>
            <a:endParaRPr lang="en-AU" baseline="30000" dirty="0"/>
          </a:p>
          <a:p>
            <a:pPr marL="514350" indent="-514350">
              <a:buFont typeface="+mj-lt"/>
              <a:buAutoNum type="arabicPeriod"/>
            </a:pPr>
            <a:r>
              <a:rPr lang="en-AU" dirty="0" smtClean="0"/>
              <a:t>L</a:t>
            </a:r>
            <a:r>
              <a:rPr lang="en-AU" baseline="-25000" dirty="0" smtClean="0"/>
              <a:t>R </a:t>
            </a:r>
            <a:r>
              <a:rPr lang="en-US" dirty="0" smtClean="0">
                <a:sym typeface="Symbol"/>
              </a:rPr>
              <a:t></a:t>
            </a:r>
            <a:r>
              <a:rPr lang="en-AU" dirty="0" smtClean="0"/>
              <a:t> L</a:t>
            </a:r>
            <a:r>
              <a:rPr lang="en-AU" baseline="-25000" dirty="0" smtClean="0"/>
              <a:t>X</a:t>
            </a:r>
            <a:r>
              <a:rPr lang="en-AU" baseline="30000" dirty="0" smtClean="0"/>
              <a:t>0.7 </a:t>
            </a:r>
            <a:r>
              <a:rPr lang="en-AU" dirty="0" smtClean="0"/>
              <a:t>(like BH systems, but less radio-loud [weaker jets]); or</a:t>
            </a:r>
          </a:p>
          <a:p>
            <a:pPr marL="514350" indent="-514350">
              <a:buFont typeface="+mj-lt"/>
              <a:buAutoNum type="arabicPeriod"/>
            </a:pPr>
            <a:r>
              <a:rPr lang="en-AU" dirty="0"/>
              <a:t>L</a:t>
            </a:r>
            <a:r>
              <a:rPr lang="en-AU" baseline="-25000" dirty="0"/>
              <a:t>R </a:t>
            </a:r>
            <a:r>
              <a:rPr lang="en-US" dirty="0">
                <a:sym typeface="Symbol"/>
              </a:rPr>
              <a:t></a:t>
            </a:r>
            <a:r>
              <a:rPr lang="en-AU" dirty="0"/>
              <a:t> </a:t>
            </a:r>
            <a:r>
              <a:rPr lang="en-AU" dirty="0" smtClean="0"/>
              <a:t>L</a:t>
            </a:r>
            <a:r>
              <a:rPr lang="en-AU" baseline="-25000" dirty="0" smtClean="0"/>
              <a:t>X</a:t>
            </a:r>
            <a:r>
              <a:rPr lang="en-AU" baseline="30000" dirty="0" smtClean="0"/>
              <a:t>1.4 </a:t>
            </a:r>
            <a:r>
              <a:rPr lang="en-AU" dirty="0" smtClean="0"/>
              <a:t>(</a:t>
            </a:r>
            <a:r>
              <a:rPr lang="en-AU" dirty="0" err="1" smtClean="0"/>
              <a:t>L</a:t>
            </a:r>
            <a:r>
              <a:rPr lang="en-AU" baseline="-25000" dirty="0" err="1" smtClean="0"/>
              <a:t>jet</a:t>
            </a:r>
            <a:r>
              <a:rPr lang="en-AU" dirty="0" smtClean="0"/>
              <a:t> </a:t>
            </a:r>
            <a:r>
              <a:rPr lang="en-US" dirty="0">
                <a:sym typeface="Symbol"/>
              </a:rPr>
              <a:t> </a:t>
            </a:r>
            <a:r>
              <a:rPr lang="en-US" dirty="0" smtClean="0">
                <a:sym typeface="Symbol"/>
              </a:rPr>
              <a:t>M</a:t>
            </a:r>
            <a:r>
              <a:rPr lang="en-US" baseline="-25000" dirty="0" smtClean="0">
                <a:sym typeface="Symbol"/>
              </a:rPr>
              <a:t>in</a:t>
            </a:r>
            <a:r>
              <a:rPr lang="en-US" dirty="0" smtClean="0">
                <a:sym typeface="Symbol"/>
              </a:rPr>
              <a:t>, </a:t>
            </a:r>
            <a:r>
              <a:rPr lang="en-AU" dirty="0" err="1" smtClean="0"/>
              <a:t>L</a:t>
            </a:r>
            <a:r>
              <a:rPr lang="en-AU" baseline="-25000" dirty="0" err="1" smtClean="0"/>
              <a:t>rad</a:t>
            </a:r>
            <a:r>
              <a:rPr lang="en-AU" dirty="0" smtClean="0"/>
              <a:t> </a:t>
            </a:r>
            <a:r>
              <a:rPr lang="en-US" dirty="0">
                <a:sym typeface="Symbol"/>
              </a:rPr>
              <a:t> </a:t>
            </a:r>
            <a:r>
              <a:rPr lang="en-US" dirty="0" smtClean="0">
                <a:sym typeface="Symbol"/>
              </a:rPr>
              <a:t>M</a:t>
            </a:r>
            <a:r>
              <a:rPr lang="en-US" baseline="-25000" dirty="0" smtClean="0">
                <a:sym typeface="Symbol"/>
              </a:rPr>
              <a:t>in </a:t>
            </a:r>
            <a:r>
              <a:rPr lang="en-AU" smtClean="0"/>
              <a:t>: fixed </a:t>
            </a:r>
            <a:r>
              <a:rPr lang="en-AU" dirty="0"/>
              <a:t>fractions going </a:t>
            </a:r>
            <a:r>
              <a:rPr lang="en-AU" dirty="0" smtClean="0"/>
              <a:t>to </a:t>
            </a:r>
            <a:r>
              <a:rPr lang="en-AU" dirty="0"/>
              <a:t>jet </a:t>
            </a:r>
            <a:r>
              <a:rPr lang="en-AU" dirty="0" smtClean="0"/>
              <a:t>/ radiated)</a:t>
            </a:r>
            <a:endParaRPr lang="en-AU" dirty="0"/>
          </a:p>
          <a:p>
            <a:endParaRPr lang="en-AU" dirty="0" smtClean="0"/>
          </a:p>
          <a:p>
            <a:r>
              <a:rPr lang="en-AU" dirty="0" smtClean="0"/>
              <a:t>What about the transitional MSPs?</a:t>
            </a:r>
            <a:endParaRPr lang="en-AU" dirty="0"/>
          </a:p>
        </p:txBody>
      </p:sp>
      <p:sp>
        <p:nvSpPr>
          <p:cNvPr id="6" name="TextBox 5"/>
          <p:cNvSpPr txBox="1"/>
          <p:nvPr/>
        </p:nvSpPr>
        <p:spPr>
          <a:xfrm>
            <a:off x="4439862" y="2993994"/>
            <a:ext cx="284428" cy="523220"/>
          </a:xfrm>
          <a:prstGeom prst="rect">
            <a:avLst/>
          </a:prstGeom>
          <a:noFill/>
        </p:spPr>
        <p:txBody>
          <a:bodyPr wrap="none" rtlCol="0">
            <a:spAutoFit/>
          </a:bodyPr>
          <a:lstStyle/>
          <a:p>
            <a:r>
              <a:rPr lang="en-AU" sz="2800" b="1" dirty="0" smtClean="0"/>
              <a:t>.</a:t>
            </a:r>
            <a:endParaRPr lang="en-AU" sz="2800" b="1" dirty="0"/>
          </a:p>
        </p:txBody>
      </p:sp>
      <p:sp>
        <p:nvSpPr>
          <p:cNvPr id="7" name="TextBox 6"/>
          <p:cNvSpPr txBox="1"/>
          <p:nvPr/>
        </p:nvSpPr>
        <p:spPr>
          <a:xfrm>
            <a:off x="6314870" y="2993994"/>
            <a:ext cx="284428" cy="523220"/>
          </a:xfrm>
          <a:prstGeom prst="rect">
            <a:avLst/>
          </a:prstGeom>
          <a:noFill/>
        </p:spPr>
        <p:txBody>
          <a:bodyPr wrap="none" rtlCol="0">
            <a:spAutoFit/>
          </a:bodyPr>
          <a:lstStyle/>
          <a:p>
            <a:r>
              <a:rPr lang="en-AU" sz="2800" b="1" dirty="0" smtClean="0"/>
              <a:t>.</a:t>
            </a:r>
            <a:endParaRPr lang="en-AU" sz="2800" b="1" dirty="0"/>
          </a:p>
        </p:txBody>
      </p:sp>
    </p:spTree>
    <p:extLst>
      <p:ext uri="{BB962C8B-B14F-4D97-AF65-F5344CB8AC3E}">
        <p14:creationId xmlns:p14="http://schemas.microsoft.com/office/powerpoint/2010/main" val="419679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t>
            </a:r>
            <a:r>
              <a:rPr lang="en-AU" baseline="-25000" dirty="0" smtClean="0"/>
              <a:t>R</a:t>
            </a:r>
            <a:r>
              <a:rPr lang="en-AU" dirty="0" smtClean="0"/>
              <a:t>/L</a:t>
            </a:r>
            <a:r>
              <a:rPr lang="en-AU" baseline="-25000" dirty="0" smtClean="0"/>
              <a:t>X</a:t>
            </a:r>
            <a:r>
              <a:rPr lang="en-AU" dirty="0" smtClean="0"/>
              <a:t> correlation</a:t>
            </a:r>
            <a:endParaRPr lang="en-AU" dirty="0"/>
          </a:p>
        </p:txBody>
      </p:sp>
      <p:pic>
        <p:nvPicPr>
          <p:cNvPr id="11" name="Picture 10" descr="Screen Shot 2015-06-26 at 01.47.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941" y="1344706"/>
            <a:ext cx="7082873" cy="5156653"/>
          </a:xfrm>
          <a:prstGeom prst="rect">
            <a:avLst/>
          </a:prstGeom>
        </p:spPr>
      </p:pic>
      <p:cxnSp>
        <p:nvCxnSpPr>
          <p:cNvPr id="12" name="Straight Connector 11"/>
          <p:cNvCxnSpPr/>
          <p:nvPr/>
        </p:nvCxnSpPr>
        <p:spPr bwMode="auto">
          <a:xfrm flipV="1">
            <a:off x="2375647" y="1718235"/>
            <a:ext cx="5558118" cy="4138707"/>
          </a:xfrm>
          <a:prstGeom prst="line">
            <a:avLst/>
          </a:prstGeom>
          <a:solidFill>
            <a:schemeClr val="accent1"/>
          </a:solidFill>
          <a:ln w="38100" cap="flat" cmpd="sng" algn="ctr">
            <a:solidFill>
              <a:srgbClr val="0000FF">
                <a:alpha val="38000"/>
              </a:srgb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5683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5-06-26 at 01.47.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941" y="1344706"/>
            <a:ext cx="7082873" cy="5156653"/>
          </a:xfrm>
          <a:prstGeom prst="rect">
            <a:avLst/>
          </a:prstGeom>
        </p:spPr>
      </p:pic>
      <p:sp>
        <p:nvSpPr>
          <p:cNvPr id="2" name="Title 1"/>
          <p:cNvSpPr>
            <a:spLocks noGrp="1"/>
          </p:cNvSpPr>
          <p:nvPr>
            <p:ph type="title"/>
          </p:nvPr>
        </p:nvSpPr>
        <p:spPr/>
        <p:txBody>
          <a:bodyPr/>
          <a:lstStyle/>
          <a:p>
            <a:r>
              <a:rPr lang="en-AU" dirty="0" smtClean="0"/>
              <a:t>L</a:t>
            </a:r>
            <a:r>
              <a:rPr lang="en-AU" baseline="-25000" dirty="0" smtClean="0"/>
              <a:t>R</a:t>
            </a:r>
            <a:r>
              <a:rPr lang="en-AU" dirty="0" smtClean="0"/>
              <a:t>/L</a:t>
            </a:r>
            <a:r>
              <a:rPr lang="en-AU" baseline="-25000" dirty="0" smtClean="0"/>
              <a:t>X</a:t>
            </a:r>
            <a:r>
              <a:rPr lang="en-AU" dirty="0" smtClean="0"/>
              <a:t> correlation</a:t>
            </a:r>
            <a:endParaRPr lang="en-AU" dirty="0"/>
          </a:p>
        </p:txBody>
      </p:sp>
      <p:cxnSp>
        <p:nvCxnSpPr>
          <p:cNvPr id="7" name="Straight Connector 6"/>
          <p:cNvCxnSpPr/>
          <p:nvPr/>
        </p:nvCxnSpPr>
        <p:spPr bwMode="auto">
          <a:xfrm flipV="1">
            <a:off x="2375647" y="1718235"/>
            <a:ext cx="5558118" cy="4138707"/>
          </a:xfrm>
          <a:prstGeom prst="line">
            <a:avLst/>
          </a:prstGeom>
          <a:solidFill>
            <a:schemeClr val="accent1"/>
          </a:solidFill>
          <a:ln w="38100" cap="flat" cmpd="sng" algn="ctr">
            <a:solidFill>
              <a:srgbClr val="0000FF">
                <a:alpha val="38000"/>
              </a:srgb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Donut 4"/>
          <p:cNvSpPr/>
          <p:nvPr/>
        </p:nvSpPr>
        <p:spPr bwMode="auto">
          <a:xfrm>
            <a:off x="2375646" y="2808942"/>
            <a:ext cx="164353" cy="164353"/>
          </a:xfrm>
          <a:prstGeom prst="donut">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6" name="TextBox 5"/>
          <p:cNvSpPr txBox="1"/>
          <p:nvPr/>
        </p:nvSpPr>
        <p:spPr>
          <a:xfrm>
            <a:off x="2599765" y="2749176"/>
            <a:ext cx="1025867" cy="276999"/>
          </a:xfrm>
          <a:prstGeom prst="rect">
            <a:avLst/>
          </a:prstGeom>
          <a:noFill/>
        </p:spPr>
        <p:txBody>
          <a:bodyPr wrap="none" rtlCol="0">
            <a:spAutoFit/>
          </a:bodyPr>
          <a:lstStyle/>
          <a:p>
            <a:r>
              <a:rPr lang="en-AU" sz="1200" dirty="0" smtClean="0"/>
              <a:t>3FGL J1544</a:t>
            </a:r>
            <a:endParaRPr lang="en-AU" sz="1200" dirty="0"/>
          </a:p>
        </p:txBody>
      </p:sp>
      <p:sp>
        <p:nvSpPr>
          <p:cNvPr id="8" name="Donut 7"/>
          <p:cNvSpPr/>
          <p:nvPr/>
        </p:nvSpPr>
        <p:spPr bwMode="auto">
          <a:xfrm>
            <a:off x="4556301" y="4182771"/>
            <a:ext cx="164353" cy="164353"/>
          </a:xfrm>
          <a:prstGeom prst="donut">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2" name="Down Arrow 11"/>
          <p:cNvSpPr/>
          <p:nvPr/>
        </p:nvSpPr>
        <p:spPr bwMode="auto">
          <a:xfrm>
            <a:off x="5393765" y="4183528"/>
            <a:ext cx="164353" cy="62753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3" name="Down Arrow 12"/>
          <p:cNvSpPr/>
          <p:nvPr/>
        </p:nvSpPr>
        <p:spPr bwMode="auto">
          <a:xfrm>
            <a:off x="2363695" y="3110751"/>
            <a:ext cx="176305" cy="400425"/>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4" name="TextBox 13"/>
          <p:cNvSpPr txBox="1"/>
          <p:nvPr/>
        </p:nvSpPr>
        <p:spPr>
          <a:xfrm>
            <a:off x="2587812" y="3140635"/>
            <a:ext cx="1048710" cy="276999"/>
          </a:xfrm>
          <a:prstGeom prst="rect">
            <a:avLst/>
          </a:prstGeom>
          <a:noFill/>
        </p:spPr>
        <p:txBody>
          <a:bodyPr wrap="none" rtlCol="0">
            <a:spAutoFit/>
          </a:bodyPr>
          <a:lstStyle/>
          <a:p>
            <a:r>
              <a:rPr lang="en-AU" sz="1200" dirty="0" smtClean="0"/>
              <a:t>1RXS J1804</a:t>
            </a:r>
            <a:endParaRPr lang="en-AU" sz="1200" dirty="0"/>
          </a:p>
        </p:txBody>
      </p:sp>
    </p:spTree>
    <p:extLst>
      <p:ext uri="{BB962C8B-B14F-4D97-AF65-F5344CB8AC3E}">
        <p14:creationId xmlns:p14="http://schemas.microsoft.com/office/powerpoint/2010/main" val="326294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1-13 at 15.52.36.png"/>
          <p:cNvPicPr>
            <a:picLocks noChangeAspect="1"/>
          </p:cNvPicPr>
          <p:nvPr/>
        </p:nvPicPr>
        <p:blipFill rotWithShape="1">
          <a:blip r:embed="rId2">
            <a:extLst>
              <a:ext uri="{28A0092B-C50C-407E-A947-70E740481C1C}">
                <a14:useLocalDpi xmlns:a14="http://schemas.microsoft.com/office/drawing/2010/main" val="0"/>
              </a:ext>
            </a:extLst>
          </a:blip>
          <a:srcRect b="73607"/>
          <a:stretch/>
        </p:blipFill>
        <p:spPr>
          <a:xfrm>
            <a:off x="941294" y="5245830"/>
            <a:ext cx="7709647" cy="1268523"/>
          </a:xfrm>
          <a:prstGeom prst="rect">
            <a:avLst/>
          </a:prstGeom>
        </p:spPr>
      </p:pic>
      <p:sp>
        <p:nvSpPr>
          <p:cNvPr id="2" name="Title 1"/>
          <p:cNvSpPr>
            <a:spLocks noGrp="1"/>
          </p:cNvSpPr>
          <p:nvPr>
            <p:ph type="title"/>
          </p:nvPr>
        </p:nvSpPr>
        <p:spPr/>
        <p:txBody>
          <a:bodyPr/>
          <a:lstStyle/>
          <a:p>
            <a:r>
              <a:rPr lang="en-AU" dirty="0" smtClean="0"/>
              <a:t>Conclusions, </a:t>
            </a:r>
            <a:r>
              <a:rPr lang="en-AU" dirty="0" smtClean="0">
                <a:solidFill>
                  <a:srgbClr val="FF0000"/>
                </a:solidFill>
              </a:rPr>
              <a:t>open questions</a:t>
            </a:r>
            <a:endParaRPr lang="en-AU" dirty="0">
              <a:solidFill>
                <a:srgbClr val="FF0000"/>
              </a:solidFill>
            </a:endParaRPr>
          </a:p>
        </p:txBody>
      </p:sp>
      <p:sp>
        <p:nvSpPr>
          <p:cNvPr id="4" name="Content Placeholder 3"/>
          <p:cNvSpPr>
            <a:spLocks noGrp="1"/>
          </p:cNvSpPr>
          <p:nvPr>
            <p:ph idx="1"/>
          </p:nvPr>
        </p:nvSpPr>
        <p:spPr>
          <a:xfrm>
            <a:off x="1079500" y="1447800"/>
            <a:ext cx="7543800" cy="4110318"/>
          </a:xfrm>
        </p:spPr>
        <p:txBody>
          <a:bodyPr/>
          <a:lstStyle/>
          <a:p>
            <a:r>
              <a:rPr lang="en-AU" dirty="0" smtClean="0"/>
              <a:t>J1023 shows a radio emission from a compact jet in the LMXB state</a:t>
            </a:r>
          </a:p>
          <a:p>
            <a:r>
              <a:rPr lang="en-AU" dirty="0" smtClean="0"/>
              <a:t>All the known and suspected </a:t>
            </a:r>
            <a:r>
              <a:rPr lang="en-AU" dirty="0" err="1" smtClean="0"/>
              <a:t>tMSPs</a:t>
            </a:r>
            <a:r>
              <a:rPr lang="en-AU" dirty="0" smtClean="0"/>
              <a:t> are radio over-luminous compared to other NS-LMXBs</a:t>
            </a:r>
          </a:p>
          <a:p>
            <a:pPr lvl="1"/>
            <a:r>
              <a:rPr lang="en-AU" dirty="0" smtClean="0">
                <a:solidFill>
                  <a:srgbClr val="FF0000"/>
                </a:solidFill>
              </a:rPr>
              <a:t>Propeller mechanism -&gt; efficient jet formation? Connection to gamma-rays?</a:t>
            </a:r>
          </a:p>
          <a:p>
            <a:pPr lvl="1"/>
            <a:r>
              <a:rPr lang="en-AU" dirty="0" smtClean="0">
                <a:solidFill>
                  <a:srgbClr val="FF0000"/>
                </a:solidFill>
              </a:rPr>
              <a:t>In what mode(s) is this efficient jet formation occurring?</a:t>
            </a:r>
            <a:endParaRPr lang="en-AU" dirty="0">
              <a:solidFill>
                <a:srgbClr val="FF0000"/>
              </a:solidFill>
            </a:endParaRPr>
          </a:p>
        </p:txBody>
      </p:sp>
    </p:spTree>
    <p:extLst>
      <p:ext uri="{BB962C8B-B14F-4D97-AF65-F5344CB8AC3E}">
        <p14:creationId xmlns:p14="http://schemas.microsoft.com/office/powerpoint/2010/main" val="22660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J1023 LMXB state: radio</a:t>
            </a:r>
            <a:endParaRPr lang="en-AU" dirty="0"/>
          </a:p>
        </p:txBody>
      </p:sp>
      <p:pic>
        <p:nvPicPr>
          <p:cNvPr id="4" name="Picture 3" descr="lightcurve.56606.7.PSR_J102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36" y="2712571"/>
            <a:ext cx="5795682" cy="3788908"/>
          </a:xfrm>
          <a:prstGeom prst="rect">
            <a:avLst/>
          </a:prstGeom>
        </p:spPr>
      </p:pic>
      <p:pic>
        <p:nvPicPr>
          <p:cNvPr id="6" name="Picture 5" descr="psr.cband.spectralindex.eps"/>
          <p:cNvPicPr>
            <a:picLocks noChangeAspect="1"/>
          </p:cNvPicPr>
          <p:nvPr/>
        </p:nvPicPr>
        <p:blipFill rotWithShape="1">
          <a:blip r:embed="rId4">
            <a:extLst>
              <a:ext uri="{28A0092B-C50C-407E-A947-70E740481C1C}">
                <a14:useLocalDpi xmlns:a14="http://schemas.microsoft.com/office/drawing/2010/main" val="0"/>
              </a:ext>
            </a:extLst>
          </a:blip>
          <a:srcRect b="4171"/>
          <a:stretch/>
        </p:blipFill>
        <p:spPr>
          <a:xfrm>
            <a:off x="3511176" y="1160090"/>
            <a:ext cx="4796118" cy="2844145"/>
          </a:xfrm>
          <a:prstGeom prst="rect">
            <a:avLst/>
          </a:prstGeom>
        </p:spPr>
      </p:pic>
      <p:sp>
        <p:nvSpPr>
          <p:cNvPr id="7" name="TextBox 6"/>
          <p:cNvSpPr txBox="1"/>
          <p:nvPr/>
        </p:nvSpPr>
        <p:spPr>
          <a:xfrm>
            <a:off x="7141882" y="5139765"/>
            <a:ext cx="1510600" cy="461665"/>
          </a:xfrm>
          <a:prstGeom prst="rect">
            <a:avLst/>
          </a:prstGeom>
          <a:noFill/>
        </p:spPr>
        <p:txBody>
          <a:bodyPr wrap="none" rtlCol="0">
            <a:spAutoFit/>
          </a:bodyPr>
          <a:lstStyle/>
          <a:p>
            <a:r>
              <a:rPr lang="en-AU" dirty="0" smtClean="0"/>
              <a:t>Deller14+</a:t>
            </a:r>
            <a:endParaRPr lang="en-AU" dirty="0"/>
          </a:p>
        </p:txBody>
      </p:sp>
    </p:spTree>
    <p:extLst>
      <p:ext uri="{BB962C8B-B14F-4D97-AF65-F5344CB8AC3E}">
        <p14:creationId xmlns:p14="http://schemas.microsoft.com/office/powerpoint/2010/main" val="12182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J1023 LMXB state: radio</a:t>
            </a:r>
            <a:endParaRPr lang="en-AU" dirty="0"/>
          </a:p>
        </p:txBody>
      </p:sp>
      <p:pic>
        <p:nvPicPr>
          <p:cNvPr id="3" name="Picture 2" descr="Screen Shot 2015-01-13 at 17.52.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52" y="1221611"/>
            <a:ext cx="5147338" cy="5083566"/>
          </a:xfrm>
          <a:prstGeom prst="rect">
            <a:avLst/>
          </a:prstGeom>
        </p:spPr>
      </p:pic>
      <p:sp>
        <p:nvSpPr>
          <p:cNvPr id="5" name="TextBox 4"/>
          <p:cNvSpPr txBox="1"/>
          <p:nvPr/>
        </p:nvSpPr>
        <p:spPr>
          <a:xfrm>
            <a:off x="6633882" y="1718236"/>
            <a:ext cx="2390398" cy="3785652"/>
          </a:xfrm>
          <a:prstGeom prst="rect">
            <a:avLst/>
          </a:prstGeom>
          <a:noFill/>
        </p:spPr>
        <p:txBody>
          <a:bodyPr wrap="none" rtlCol="0">
            <a:spAutoFit/>
          </a:bodyPr>
          <a:lstStyle/>
          <a:p>
            <a:r>
              <a:rPr lang="en-AU" dirty="0" smtClean="0"/>
              <a:t>Limited overlap</a:t>
            </a:r>
            <a:br>
              <a:rPr lang="en-AU" dirty="0" smtClean="0"/>
            </a:br>
            <a:r>
              <a:rPr lang="en-AU" dirty="0" smtClean="0"/>
              <a:t>with X-ray: </a:t>
            </a:r>
            <a:br>
              <a:rPr lang="en-AU" dirty="0" smtClean="0"/>
            </a:br>
            <a:r>
              <a:rPr lang="en-AU" dirty="0" smtClean="0"/>
              <a:t>not possible</a:t>
            </a:r>
            <a:br>
              <a:rPr lang="en-AU" dirty="0" smtClean="0"/>
            </a:br>
            <a:r>
              <a:rPr lang="en-AU" dirty="0" smtClean="0"/>
              <a:t>to determine</a:t>
            </a:r>
            <a:br>
              <a:rPr lang="en-AU" dirty="0" smtClean="0"/>
            </a:br>
            <a:r>
              <a:rPr lang="en-AU" dirty="0" smtClean="0"/>
              <a:t>if correlation</a:t>
            </a:r>
            <a:br>
              <a:rPr lang="en-AU" dirty="0" smtClean="0"/>
            </a:br>
            <a:r>
              <a:rPr lang="en-AU" dirty="0" smtClean="0"/>
              <a:t>present; no </a:t>
            </a:r>
            <a:br>
              <a:rPr lang="en-AU" dirty="0" smtClean="0"/>
            </a:br>
            <a:r>
              <a:rPr lang="en-AU" dirty="0" smtClean="0"/>
              <a:t>sign of steep</a:t>
            </a:r>
            <a:br>
              <a:rPr lang="en-AU" dirty="0" smtClean="0"/>
            </a:br>
            <a:r>
              <a:rPr lang="en-AU" dirty="0" smtClean="0"/>
              <a:t>spectrum pulsar</a:t>
            </a:r>
            <a:br>
              <a:rPr lang="en-AU" dirty="0" smtClean="0"/>
            </a:br>
            <a:r>
              <a:rPr lang="en-AU" dirty="0" smtClean="0"/>
              <a:t>emission</a:t>
            </a:r>
          </a:p>
          <a:p>
            <a:r>
              <a:rPr lang="en-AU" dirty="0" smtClean="0"/>
              <a:t>(Bogdanov14+)</a:t>
            </a:r>
            <a:endParaRPr lang="en-AU" dirty="0"/>
          </a:p>
        </p:txBody>
      </p:sp>
    </p:spTree>
    <p:extLst>
      <p:ext uri="{BB962C8B-B14F-4D97-AF65-F5344CB8AC3E}">
        <p14:creationId xmlns:p14="http://schemas.microsoft.com/office/powerpoint/2010/main" val="1448365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J1023 LMXB state: monitoring</a:t>
            </a:r>
            <a:endParaRPr lang="en-AU" dirty="0"/>
          </a:p>
        </p:txBody>
      </p:sp>
      <p:pic>
        <p:nvPicPr>
          <p:cNvPr id="4" name="Picture 3" descr="lightcurve.56635.5.PSR_J102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47" y="1756335"/>
            <a:ext cx="4914900" cy="3213100"/>
          </a:xfrm>
          <a:prstGeom prst="rect">
            <a:avLst/>
          </a:prstGeom>
        </p:spPr>
      </p:pic>
      <p:pic>
        <p:nvPicPr>
          <p:cNvPr id="5" name="Picture 4" descr="lightcurve.56650.4.PSR_J102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694" y="2234453"/>
            <a:ext cx="5016500" cy="3213100"/>
          </a:xfrm>
          <a:prstGeom prst="rect">
            <a:avLst/>
          </a:prstGeom>
        </p:spPr>
      </p:pic>
      <p:pic>
        <p:nvPicPr>
          <p:cNvPr id="6" name="Picture 5" descr="psr.epoch4.spectralindex.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70" y="1184835"/>
            <a:ext cx="4426324" cy="2739113"/>
          </a:xfrm>
          <a:prstGeom prst="rect">
            <a:avLst/>
          </a:prstGeom>
        </p:spPr>
      </p:pic>
      <p:pic>
        <p:nvPicPr>
          <p:cNvPr id="7" name="Picture 6" descr="psr.wideband.spectralindex.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063" y="3784596"/>
            <a:ext cx="4421293" cy="2736000"/>
          </a:xfrm>
          <a:prstGeom prst="rect">
            <a:avLst/>
          </a:prstGeom>
        </p:spPr>
      </p:pic>
    </p:spTree>
    <p:extLst>
      <p:ext uri="{BB962C8B-B14F-4D97-AF65-F5344CB8AC3E}">
        <p14:creationId xmlns:p14="http://schemas.microsoft.com/office/powerpoint/2010/main" val="181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J1023 LMXB state: monitoring</a:t>
            </a:r>
            <a:endParaRPr lang="en-AU" dirty="0"/>
          </a:p>
        </p:txBody>
      </p:sp>
      <p:pic>
        <p:nvPicPr>
          <p:cNvPr id="3" name="Picture 2" descr="j1023_median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9" y="2140323"/>
            <a:ext cx="5853952" cy="4390464"/>
          </a:xfrm>
          <a:prstGeom prst="rect">
            <a:avLst/>
          </a:prstGeom>
        </p:spPr>
      </p:pic>
      <p:sp>
        <p:nvSpPr>
          <p:cNvPr id="8" name="TextBox 7"/>
          <p:cNvSpPr txBox="1"/>
          <p:nvPr/>
        </p:nvSpPr>
        <p:spPr>
          <a:xfrm>
            <a:off x="1255059" y="1329765"/>
            <a:ext cx="7319983" cy="769441"/>
          </a:xfrm>
          <a:prstGeom prst="rect">
            <a:avLst/>
          </a:prstGeom>
          <a:noFill/>
        </p:spPr>
        <p:txBody>
          <a:bodyPr wrap="none" rtlCol="0">
            <a:spAutoFit/>
          </a:bodyPr>
          <a:lstStyle/>
          <a:p>
            <a:r>
              <a:rPr lang="en-AU" sz="2200" dirty="0" smtClean="0"/>
              <a:t>Second XMM-Newton observation in June 2014</a:t>
            </a:r>
            <a:br>
              <a:rPr lang="en-AU" sz="2200" dirty="0" smtClean="0"/>
            </a:br>
            <a:r>
              <a:rPr lang="en-AU" sz="2200" dirty="0" smtClean="0"/>
              <a:t>showed identical X-ray behaviour, as did Swift monitoring</a:t>
            </a:r>
            <a:endParaRPr lang="en-AU" sz="2200" dirty="0"/>
          </a:p>
        </p:txBody>
      </p:sp>
      <p:sp>
        <p:nvSpPr>
          <p:cNvPr id="9" name="TextBox 8"/>
          <p:cNvSpPr txBox="1"/>
          <p:nvPr/>
        </p:nvSpPr>
        <p:spPr>
          <a:xfrm>
            <a:off x="7156824" y="3884709"/>
            <a:ext cx="1720293" cy="1938992"/>
          </a:xfrm>
          <a:prstGeom prst="rect">
            <a:avLst/>
          </a:prstGeom>
          <a:noFill/>
        </p:spPr>
        <p:txBody>
          <a:bodyPr wrap="none" rtlCol="0">
            <a:spAutoFit/>
          </a:bodyPr>
          <a:lstStyle/>
          <a:p>
            <a:r>
              <a:rPr lang="en-AU" dirty="0" smtClean="0"/>
              <a:t>Consistent</a:t>
            </a:r>
            <a:br>
              <a:rPr lang="en-AU" dirty="0" smtClean="0"/>
            </a:br>
            <a:r>
              <a:rPr lang="en-AU" dirty="0" smtClean="0"/>
              <a:t>with “high”</a:t>
            </a:r>
            <a:br>
              <a:rPr lang="en-AU" dirty="0" smtClean="0"/>
            </a:br>
            <a:r>
              <a:rPr lang="en-AU" dirty="0" smtClean="0"/>
              <a:t>mode seen </a:t>
            </a:r>
            <a:br>
              <a:rPr lang="en-AU" dirty="0" smtClean="0"/>
            </a:br>
            <a:r>
              <a:rPr lang="en-AU" dirty="0" smtClean="0"/>
              <a:t>in detail by</a:t>
            </a:r>
            <a:br>
              <a:rPr lang="en-AU" dirty="0" smtClean="0"/>
            </a:br>
            <a:r>
              <a:rPr lang="en-AU" dirty="0" smtClean="0"/>
              <a:t>XMM</a:t>
            </a:r>
            <a:endParaRPr lang="en-AU" dirty="0"/>
          </a:p>
        </p:txBody>
      </p:sp>
      <p:sp>
        <p:nvSpPr>
          <p:cNvPr id="10" name="Left Arrow 9"/>
          <p:cNvSpPr/>
          <p:nvPr/>
        </p:nvSpPr>
        <p:spPr bwMode="auto">
          <a:xfrm>
            <a:off x="6633882" y="4751293"/>
            <a:ext cx="493059" cy="239059"/>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2972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With thanks to</a:t>
            </a:r>
            <a:endParaRPr lang="en-AU" dirty="0"/>
          </a:p>
        </p:txBody>
      </p:sp>
      <p:sp>
        <p:nvSpPr>
          <p:cNvPr id="3" name="Content Placeholder 2"/>
          <p:cNvSpPr>
            <a:spLocks noGrp="1"/>
          </p:cNvSpPr>
          <p:nvPr>
            <p:ph idx="1"/>
          </p:nvPr>
        </p:nvSpPr>
        <p:spPr/>
        <p:txBody>
          <a:bodyPr/>
          <a:lstStyle/>
          <a:p>
            <a:r>
              <a:rPr lang="en-AU" dirty="0"/>
              <a:t>P</a:t>
            </a:r>
            <a:r>
              <a:rPr lang="en-AU" dirty="0" smtClean="0"/>
              <a:t>articipants across many institutes:</a:t>
            </a:r>
          </a:p>
          <a:p>
            <a:pPr lvl="1"/>
            <a:r>
              <a:rPr lang="en-AU" sz="1600" b="1" dirty="0" smtClean="0"/>
              <a:t>Anne Archibald, Jason </a:t>
            </a:r>
            <a:r>
              <a:rPr lang="en-AU" sz="1600" b="1" dirty="0" err="1" smtClean="0"/>
              <a:t>Hessels</a:t>
            </a:r>
            <a:r>
              <a:rPr lang="en-AU" sz="1600" b="1" dirty="0" smtClean="0"/>
              <a:t>, Javier </a:t>
            </a:r>
            <a:r>
              <a:rPr lang="en-AU" sz="1600" b="1" dirty="0" err="1" smtClean="0"/>
              <a:t>Moldon</a:t>
            </a:r>
            <a:r>
              <a:rPr lang="en-AU" sz="1600" dirty="0" smtClean="0"/>
              <a:t>, Gemma Janssen, </a:t>
            </a:r>
            <a:r>
              <a:rPr lang="en-AU" sz="1600" dirty="0" err="1" smtClean="0"/>
              <a:t>Cees</a:t>
            </a:r>
            <a:r>
              <a:rPr lang="en-AU" sz="1600" dirty="0" smtClean="0"/>
              <a:t> </a:t>
            </a:r>
            <a:r>
              <a:rPr lang="en-AU" sz="1600" dirty="0" err="1" smtClean="0"/>
              <a:t>Bassa</a:t>
            </a:r>
            <a:r>
              <a:rPr lang="en-AU" sz="1600" dirty="0" smtClean="0"/>
              <a:t>, </a:t>
            </a:r>
            <a:r>
              <a:rPr lang="en-AU" sz="1600" b="1" dirty="0" smtClean="0"/>
              <a:t>George </a:t>
            </a:r>
            <a:r>
              <a:rPr lang="en-AU" sz="1600" b="1" dirty="0" err="1" smtClean="0"/>
              <a:t>Heald</a:t>
            </a:r>
            <a:r>
              <a:rPr lang="en-AU" sz="1600" b="1" dirty="0" smtClean="0"/>
              <a:t>, Nicolas </a:t>
            </a:r>
            <a:r>
              <a:rPr lang="en-AU" sz="1600" b="1" dirty="0" err="1" smtClean="0"/>
              <a:t>Vilchez</a:t>
            </a:r>
            <a:r>
              <a:rPr lang="en-AU" sz="1600" b="1" dirty="0" smtClean="0"/>
              <a:t> </a:t>
            </a:r>
            <a:r>
              <a:rPr lang="en-AU" sz="1600" dirty="0" smtClean="0"/>
              <a:t>(ASTRON)</a:t>
            </a:r>
          </a:p>
          <a:p>
            <a:pPr lvl="1"/>
            <a:r>
              <a:rPr lang="en-AU" sz="1600" b="1" dirty="0" smtClean="0"/>
              <a:t>James Miller-Jones </a:t>
            </a:r>
            <a:r>
              <a:rPr lang="en-AU" sz="1600" dirty="0" smtClean="0"/>
              <a:t>(Curtin)</a:t>
            </a:r>
          </a:p>
          <a:p>
            <a:pPr lvl="1"/>
            <a:r>
              <a:rPr lang="en-AU" sz="1600" b="1" dirty="0" smtClean="0"/>
              <a:t>Alessandro </a:t>
            </a:r>
            <a:r>
              <a:rPr lang="en-AU" sz="1600" b="1" dirty="0" err="1" smtClean="0"/>
              <a:t>Patruno</a:t>
            </a:r>
            <a:r>
              <a:rPr lang="en-AU" sz="1600" b="1" dirty="0" smtClean="0"/>
              <a:t>, </a:t>
            </a:r>
            <a:r>
              <a:rPr lang="en-AU" sz="1600" dirty="0" smtClean="0"/>
              <a:t>Caroline </a:t>
            </a:r>
            <a:r>
              <a:rPr lang="en-AU" sz="1600" dirty="0" err="1" smtClean="0"/>
              <a:t>D’Angelo</a:t>
            </a:r>
            <a:r>
              <a:rPr lang="en-AU" sz="1600" b="1" dirty="0" smtClean="0"/>
              <a:t> </a:t>
            </a:r>
            <a:r>
              <a:rPr lang="en-AU" sz="1600" dirty="0" smtClean="0"/>
              <a:t>(Leiden)</a:t>
            </a:r>
          </a:p>
          <a:p>
            <a:pPr lvl="1"/>
            <a:r>
              <a:rPr lang="en-AU" sz="1600" b="1" dirty="0" err="1" smtClean="0"/>
              <a:t>Zsolt</a:t>
            </a:r>
            <a:r>
              <a:rPr lang="en-AU" sz="1600" b="1" dirty="0" smtClean="0"/>
              <a:t> </a:t>
            </a:r>
            <a:r>
              <a:rPr lang="en-AU" sz="1600" b="1" dirty="0" err="1" smtClean="0"/>
              <a:t>Paragi</a:t>
            </a:r>
            <a:r>
              <a:rPr lang="en-AU" sz="1600" b="1" dirty="0" smtClean="0"/>
              <a:t> </a:t>
            </a:r>
            <a:r>
              <a:rPr lang="en-AU" sz="1600" dirty="0" smtClean="0"/>
              <a:t>(JIVE)</a:t>
            </a:r>
          </a:p>
          <a:p>
            <a:pPr lvl="1"/>
            <a:r>
              <a:rPr lang="en-AU" sz="1600" dirty="0" err="1" smtClean="0"/>
              <a:t>Slavko</a:t>
            </a:r>
            <a:r>
              <a:rPr lang="en-AU" sz="1600" dirty="0" smtClean="0"/>
              <a:t> </a:t>
            </a:r>
            <a:r>
              <a:rPr lang="en-AU" sz="1600" dirty="0" err="1" smtClean="0"/>
              <a:t>Bogdanov</a:t>
            </a:r>
            <a:r>
              <a:rPr lang="en-AU" sz="1600" dirty="0" smtClean="0"/>
              <a:t>, Jules Halpern (Columbia)</a:t>
            </a:r>
          </a:p>
          <a:p>
            <a:pPr lvl="1"/>
            <a:r>
              <a:rPr lang="en-AU" sz="1600" dirty="0" smtClean="0"/>
              <a:t>Vicky </a:t>
            </a:r>
            <a:r>
              <a:rPr lang="en-AU" sz="1600" dirty="0" err="1" smtClean="0"/>
              <a:t>Kaspi</a:t>
            </a:r>
            <a:r>
              <a:rPr lang="en-AU" sz="1600" dirty="0" smtClean="0"/>
              <a:t> (</a:t>
            </a:r>
            <a:r>
              <a:rPr lang="en-AU" sz="1600" dirty="0" err="1" smtClean="0"/>
              <a:t>Macgill</a:t>
            </a:r>
            <a:r>
              <a:rPr lang="en-AU" sz="1600" dirty="0" smtClean="0"/>
              <a:t>)</a:t>
            </a:r>
          </a:p>
          <a:p>
            <a:pPr lvl="1"/>
            <a:r>
              <a:rPr lang="en-AU" sz="1600" dirty="0" smtClean="0"/>
              <a:t>Andrew Lyne, Ben </a:t>
            </a:r>
            <a:r>
              <a:rPr lang="en-AU" sz="1600" dirty="0" err="1" smtClean="0"/>
              <a:t>Stappers</a:t>
            </a:r>
            <a:r>
              <a:rPr lang="en-AU" sz="1600" dirty="0" smtClean="0"/>
              <a:t>, </a:t>
            </a:r>
            <a:r>
              <a:rPr lang="en-AU" sz="1600" dirty="0" err="1" smtClean="0"/>
              <a:t>Benetga</a:t>
            </a:r>
            <a:r>
              <a:rPr lang="en-AU" sz="1600" dirty="0" smtClean="0"/>
              <a:t> </a:t>
            </a:r>
            <a:r>
              <a:rPr lang="en-AU" sz="1600" dirty="0" err="1" smtClean="0"/>
              <a:t>Perera</a:t>
            </a:r>
            <a:r>
              <a:rPr lang="en-AU" sz="1600" dirty="0" smtClean="0"/>
              <a:t> (Manchester)</a:t>
            </a:r>
          </a:p>
          <a:p>
            <a:pPr lvl="1"/>
            <a:r>
              <a:rPr lang="en-AU" sz="1600" dirty="0" err="1" smtClean="0"/>
              <a:t>Shriharsh</a:t>
            </a:r>
            <a:r>
              <a:rPr lang="en-AU" sz="1600" dirty="0" smtClean="0"/>
              <a:t> Tendulkar (Caltech)</a:t>
            </a:r>
          </a:p>
          <a:p>
            <a:pPr lvl="1"/>
            <a:r>
              <a:rPr lang="en-AU" sz="1600" dirty="0" err="1" smtClean="0"/>
              <a:t>Amruta</a:t>
            </a:r>
            <a:r>
              <a:rPr lang="en-AU" sz="1600" dirty="0" smtClean="0"/>
              <a:t> </a:t>
            </a:r>
            <a:r>
              <a:rPr lang="en-AU" sz="1600" dirty="0" err="1" smtClean="0"/>
              <a:t>Jaodand</a:t>
            </a:r>
            <a:r>
              <a:rPr lang="en-AU" sz="1600" dirty="0" smtClean="0"/>
              <a:t>, Rudy </a:t>
            </a:r>
            <a:r>
              <a:rPr lang="en-AU" sz="1600" dirty="0" err="1" smtClean="0"/>
              <a:t>Wijnands</a:t>
            </a:r>
            <a:r>
              <a:rPr lang="en-AU" sz="1600" dirty="0" smtClean="0"/>
              <a:t> (Amsterdam)</a:t>
            </a:r>
          </a:p>
          <a:p>
            <a:r>
              <a:rPr lang="en-AU" dirty="0" smtClean="0"/>
              <a:t>For more details see:</a:t>
            </a:r>
          </a:p>
          <a:p>
            <a:pPr lvl="1"/>
            <a:r>
              <a:rPr lang="en-AU" sz="1600" dirty="0" smtClean="0"/>
              <a:t>Deller et al. 2015, </a:t>
            </a:r>
            <a:r>
              <a:rPr lang="en-AU" sz="1600" dirty="0" err="1" smtClean="0"/>
              <a:t>ApJ</a:t>
            </a:r>
            <a:r>
              <a:rPr lang="en-AU" sz="1600" dirty="0" smtClean="0"/>
              <a:t>, accepted (</a:t>
            </a:r>
            <a:r>
              <a:rPr lang="en-AU" sz="1600" dirty="0" err="1" smtClean="0"/>
              <a:t>arXiv</a:t>
            </a:r>
            <a:r>
              <a:rPr lang="en-AU" sz="1600" dirty="0" smtClean="0"/>
              <a:t>: 1412.5155)</a:t>
            </a:r>
          </a:p>
          <a:p>
            <a:pPr lvl="1"/>
            <a:r>
              <a:rPr lang="en-AU" sz="1600" dirty="0" smtClean="0"/>
              <a:t>Archibald et al. 2015, </a:t>
            </a:r>
            <a:r>
              <a:rPr lang="en-AU" sz="1600" dirty="0" err="1" smtClean="0"/>
              <a:t>ApJ</a:t>
            </a:r>
            <a:r>
              <a:rPr lang="en-AU" sz="1600" dirty="0" smtClean="0"/>
              <a:t>, accepted (</a:t>
            </a:r>
            <a:r>
              <a:rPr lang="en-AU" sz="1600" dirty="0" err="1" smtClean="0"/>
              <a:t>arXiv</a:t>
            </a:r>
            <a:r>
              <a:rPr lang="en-AU" sz="1600" dirty="0" smtClean="0"/>
              <a:t>: 1412.1306)</a:t>
            </a:r>
          </a:p>
          <a:p>
            <a:pPr lvl="1"/>
            <a:r>
              <a:rPr lang="en-AU" sz="1600" dirty="0" err="1" smtClean="0"/>
              <a:t>Bogdanov</a:t>
            </a:r>
            <a:r>
              <a:rPr lang="en-AU" sz="1600" dirty="0" smtClean="0"/>
              <a:t> et al. 2015, </a:t>
            </a:r>
            <a:r>
              <a:rPr lang="en-AU" sz="1600" dirty="0" err="1" smtClean="0"/>
              <a:t>ApJ</a:t>
            </a:r>
            <a:r>
              <a:rPr lang="en-AU" sz="1600" dirty="0" smtClean="0"/>
              <a:t>, 806, 148</a:t>
            </a:r>
          </a:p>
          <a:p>
            <a:pPr lvl="1"/>
            <a:endParaRPr lang="en-AU" dirty="0"/>
          </a:p>
        </p:txBody>
      </p:sp>
    </p:spTree>
    <p:extLst>
      <p:ext uri="{BB962C8B-B14F-4D97-AF65-F5344CB8AC3E}">
        <p14:creationId xmlns:p14="http://schemas.microsoft.com/office/powerpoint/2010/main" val="262529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079500" y="457200"/>
            <a:ext cx="7564438" cy="685800"/>
          </a:xfrm>
        </p:spPr>
        <p:txBody>
          <a:bodyPr/>
          <a:lstStyle/>
          <a:p>
            <a:pPr eaLnBrk="1" hangingPunct="1">
              <a:defRPr/>
            </a:pPr>
            <a:r>
              <a:rPr lang="en-US" dirty="0" smtClean="0"/>
              <a:t>LMXB inputs and outputs</a:t>
            </a:r>
          </a:p>
        </p:txBody>
      </p:sp>
      <p:grpSp>
        <p:nvGrpSpPr>
          <p:cNvPr id="2" name="Group 1"/>
          <p:cNvGrpSpPr/>
          <p:nvPr/>
        </p:nvGrpSpPr>
        <p:grpSpPr>
          <a:xfrm>
            <a:off x="1226483" y="1209116"/>
            <a:ext cx="6856692" cy="5111002"/>
            <a:chOff x="793190" y="1164292"/>
            <a:chExt cx="5469450" cy="369159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90" y="1164292"/>
              <a:ext cx="5469450" cy="369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Rectangle 7"/>
            <p:cNvSpPr>
              <a:spLocks noChangeArrowheads="1"/>
            </p:cNvSpPr>
            <p:nvPr/>
          </p:nvSpPr>
          <p:spPr bwMode="auto">
            <a:xfrm>
              <a:off x="832505" y="1201364"/>
              <a:ext cx="144142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dirty="0" smtClean="0">
                  <a:solidFill>
                    <a:srgbClr val="FF0000"/>
                  </a:solidFill>
                </a:rPr>
                <a:t>NASA</a:t>
              </a:r>
              <a:r>
                <a:rPr lang="en-US" sz="1400" dirty="0">
                  <a:solidFill>
                    <a:srgbClr val="FF0000"/>
                  </a:solidFill>
                </a:rPr>
                <a:t>, D. Berry</a:t>
              </a:r>
            </a:p>
          </p:txBody>
        </p:sp>
      </p:grpSp>
      <p:grpSp>
        <p:nvGrpSpPr>
          <p:cNvPr id="9" name="Group 8"/>
          <p:cNvGrpSpPr/>
          <p:nvPr/>
        </p:nvGrpSpPr>
        <p:grpSpPr>
          <a:xfrm>
            <a:off x="4721411" y="2988235"/>
            <a:ext cx="733068" cy="957410"/>
            <a:chOff x="8890000" y="2375647"/>
            <a:chExt cx="733068" cy="957410"/>
          </a:xfrm>
        </p:grpSpPr>
        <p:sp>
          <p:nvSpPr>
            <p:cNvPr id="7" name="TextBox 6"/>
            <p:cNvSpPr txBox="1"/>
            <p:nvPr/>
          </p:nvSpPr>
          <p:spPr>
            <a:xfrm>
              <a:off x="8890000" y="2779059"/>
              <a:ext cx="733068" cy="553998"/>
            </a:xfrm>
            <a:prstGeom prst="rect">
              <a:avLst/>
            </a:prstGeom>
            <a:solidFill>
              <a:schemeClr val="bg1"/>
            </a:solidFill>
          </p:spPr>
          <p:txBody>
            <a:bodyPr wrap="none" rtlCol="0">
              <a:spAutoFit/>
            </a:bodyPr>
            <a:lstStyle/>
            <a:p>
              <a:r>
                <a:rPr lang="en-AU" sz="3000" b="1" dirty="0" smtClean="0"/>
                <a:t>M</a:t>
              </a:r>
              <a:r>
                <a:rPr lang="en-AU" sz="3000" b="1" baseline="-25000" dirty="0" smtClean="0"/>
                <a:t>in</a:t>
              </a:r>
              <a:endParaRPr lang="en-AU" sz="3000" b="1" baseline="-25000" dirty="0"/>
            </a:p>
          </p:txBody>
        </p:sp>
        <p:sp>
          <p:nvSpPr>
            <p:cNvPr id="8" name="TextBox 7"/>
            <p:cNvSpPr txBox="1"/>
            <p:nvPr/>
          </p:nvSpPr>
          <p:spPr>
            <a:xfrm>
              <a:off x="8987534" y="2375647"/>
              <a:ext cx="312931" cy="646331"/>
            </a:xfrm>
            <a:prstGeom prst="rect">
              <a:avLst/>
            </a:prstGeom>
            <a:noFill/>
          </p:spPr>
          <p:txBody>
            <a:bodyPr wrap="none" rtlCol="0">
              <a:spAutoFit/>
            </a:bodyPr>
            <a:lstStyle/>
            <a:p>
              <a:r>
                <a:rPr lang="en-AU" sz="3600" b="1" dirty="0" smtClean="0"/>
                <a:t>.</a:t>
              </a:r>
              <a:endParaRPr lang="en-AU" sz="3600" b="1" dirty="0"/>
            </a:p>
          </p:txBody>
        </p:sp>
      </p:grpSp>
      <p:grpSp>
        <p:nvGrpSpPr>
          <p:cNvPr id="11" name="Group 10"/>
          <p:cNvGrpSpPr/>
          <p:nvPr/>
        </p:nvGrpSpPr>
        <p:grpSpPr>
          <a:xfrm>
            <a:off x="6293223" y="2169459"/>
            <a:ext cx="804452" cy="957410"/>
            <a:chOff x="8890000" y="2375647"/>
            <a:chExt cx="804452" cy="957410"/>
          </a:xfrm>
        </p:grpSpPr>
        <p:sp>
          <p:nvSpPr>
            <p:cNvPr id="12" name="TextBox 11"/>
            <p:cNvSpPr txBox="1"/>
            <p:nvPr/>
          </p:nvSpPr>
          <p:spPr>
            <a:xfrm>
              <a:off x="8890000" y="2779059"/>
              <a:ext cx="804452" cy="553998"/>
            </a:xfrm>
            <a:prstGeom prst="rect">
              <a:avLst/>
            </a:prstGeom>
            <a:solidFill>
              <a:schemeClr val="bg1"/>
            </a:solidFill>
          </p:spPr>
          <p:txBody>
            <a:bodyPr wrap="none" rtlCol="0">
              <a:spAutoFit/>
            </a:bodyPr>
            <a:lstStyle/>
            <a:p>
              <a:r>
                <a:rPr lang="en-AU" sz="3000" b="1" dirty="0" err="1" smtClean="0"/>
                <a:t>M</a:t>
              </a:r>
              <a:r>
                <a:rPr lang="en-AU" sz="3000" b="1" baseline="-25000" dirty="0" err="1" smtClean="0"/>
                <a:t>jet</a:t>
              </a:r>
              <a:endParaRPr lang="en-AU" sz="3000" b="1" baseline="-25000" dirty="0"/>
            </a:p>
          </p:txBody>
        </p:sp>
        <p:sp>
          <p:nvSpPr>
            <p:cNvPr id="13" name="TextBox 12"/>
            <p:cNvSpPr txBox="1"/>
            <p:nvPr/>
          </p:nvSpPr>
          <p:spPr>
            <a:xfrm>
              <a:off x="8987534" y="2375647"/>
              <a:ext cx="312931" cy="646331"/>
            </a:xfrm>
            <a:prstGeom prst="rect">
              <a:avLst/>
            </a:prstGeom>
            <a:noFill/>
          </p:spPr>
          <p:txBody>
            <a:bodyPr wrap="none" rtlCol="0">
              <a:spAutoFit/>
            </a:bodyPr>
            <a:lstStyle/>
            <a:p>
              <a:r>
                <a:rPr lang="en-AU" sz="3600" b="1" dirty="0" smtClean="0"/>
                <a:t>.</a:t>
              </a:r>
              <a:endParaRPr lang="en-AU" sz="3600" b="1" dirty="0"/>
            </a:p>
          </p:txBody>
        </p:sp>
      </p:grpSp>
      <p:grpSp>
        <p:nvGrpSpPr>
          <p:cNvPr id="14" name="Group 13"/>
          <p:cNvGrpSpPr/>
          <p:nvPr/>
        </p:nvGrpSpPr>
        <p:grpSpPr>
          <a:xfrm>
            <a:off x="6415741" y="3890682"/>
            <a:ext cx="960995" cy="957410"/>
            <a:chOff x="8890000" y="2375647"/>
            <a:chExt cx="960995" cy="957410"/>
          </a:xfrm>
        </p:grpSpPr>
        <p:sp>
          <p:nvSpPr>
            <p:cNvPr id="15" name="TextBox 14"/>
            <p:cNvSpPr txBox="1"/>
            <p:nvPr/>
          </p:nvSpPr>
          <p:spPr>
            <a:xfrm>
              <a:off x="8890000" y="2779059"/>
              <a:ext cx="960995" cy="553998"/>
            </a:xfrm>
            <a:prstGeom prst="rect">
              <a:avLst/>
            </a:prstGeom>
            <a:solidFill>
              <a:schemeClr val="bg1"/>
            </a:solidFill>
          </p:spPr>
          <p:txBody>
            <a:bodyPr wrap="none" rtlCol="0">
              <a:spAutoFit/>
            </a:bodyPr>
            <a:lstStyle/>
            <a:p>
              <a:r>
                <a:rPr lang="en-AU" sz="3000" b="1" dirty="0" err="1" smtClean="0"/>
                <a:t>M</a:t>
              </a:r>
              <a:r>
                <a:rPr lang="en-AU" sz="3000" b="1" baseline="-25000" dirty="0" err="1" smtClean="0"/>
                <a:t>obj</a:t>
              </a:r>
              <a:r>
                <a:rPr lang="en-AU" sz="3000" b="1" baseline="-25000" dirty="0" smtClean="0"/>
                <a:t>.</a:t>
              </a:r>
              <a:endParaRPr lang="en-AU" sz="3000" b="1" baseline="-25000" dirty="0"/>
            </a:p>
          </p:txBody>
        </p:sp>
        <p:sp>
          <p:nvSpPr>
            <p:cNvPr id="16" name="TextBox 15"/>
            <p:cNvSpPr txBox="1"/>
            <p:nvPr/>
          </p:nvSpPr>
          <p:spPr>
            <a:xfrm>
              <a:off x="8987534" y="2375647"/>
              <a:ext cx="312931" cy="646331"/>
            </a:xfrm>
            <a:prstGeom prst="rect">
              <a:avLst/>
            </a:prstGeom>
            <a:noFill/>
          </p:spPr>
          <p:txBody>
            <a:bodyPr wrap="none" rtlCol="0">
              <a:spAutoFit/>
            </a:bodyPr>
            <a:lstStyle/>
            <a:p>
              <a:r>
                <a:rPr lang="en-AU" sz="3600" b="1" dirty="0" smtClean="0"/>
                <a:t>.</a:t>
              </a:r>
              <a:endParaRPr lang="en-AU" sz="3600" b="1" dirty="0"/>
            </a:p>
          </p:txBody>
        </p:sp>
      </p:grpSp>
      <p:grpSp>
        <p:nvGrpSpPr>
          <p:cNvPr id="17" name="Group 16"/>
          <p:cNvGrpSpPr/>
          <p:nvPr/>
        </p:nvGrpSpPr>
        <p:grpSpPr>
          <a:xfrm>
            <a:off x="7225553" y="3161553"/>
            <a:ext cx="1089236" cy="957410"/>
            <a:chOff x="8890000" y="2375647"/>
            <a:chExt cx="1089236" cy="957410"/>
          </a:xfrm>
        </p:grpSpPr>
        <p:sp>
          <p:nvSpPr>
            <p:cNvPr id="18" name="TextBox 17"/>
            <p:cNvSpPr txBox="1"/>
            <p:nvPr/>
          </p:nvSpPr>
          <p:spPr>
            <a:xfrm>
              <a:off x="8890000" y="2779059"/>
              <a:ext cx="1089236" cy="553998"/>
            </a:xfrm>
            <a:prstGeom prst="rect">
              <a:avLst/>
            </a:prstGeom>
            <a:solidFill>
              <a:schemeClr val="bg1"/>
            </a:solidFill>
          </p:spPr>
          <p:txBody>
            <a:bodyPr wrap="none" rtlCol="0">
              <a:spAutoFit/>
            </a:bodyPr>
            <a:lstStyle/>
            <a:p>
              <a:r>
                <a:rPr lang="en-AU" sz="3000" b="1" dirty="0" err="1" smtClean="0"/>
                <a:t>M</a:t>
              </a:r>
              <a:r>
                <a:rPr lang="en-AU" sz="3000" b="1" baseline="-25000" dirty="0" err="1" smtClean="0"/>
                <a:t>wind</a:t>
              </a:r>
              <a:endParaRPr lang="en-AU" sz="3000" b="1" baseline="-25000" dirty="0"/>
            </a:p>
          </p:txBody>
        </p:sp>
        <p:sp>
          <p:nvSpPr>
            <p:cNvPr id="19" name="TextBox 18"/>
            <p:cNvSpPr txBox="1"/>
            <p:nvPr/>
          </p:nvSpPr>
          <p:spPr>
            <a:xfrm>
              <a:off x="8987534" y="2375647"/>
              <a:ext cx="312931" cy="646331"/>
            </a:xfrm>
            <a:prstGeom prst="rect">
              <a:avLst/>
            </a:prstGeom>
            <a:noFill/>
          </p:spPr>
          <p:txBody>
            <a:bodyPr wrap="none" rtlCol="0">
              <a:spAutoFit/>
            </a:bodyPr>
            <a:lstStyle/>
            <a:p>
              <a:r>
                <a:rPr lang="en-AU" sz="3600" b="1" dirty="0" smtClean="0"/>
                <a:t>.</a:t>
              </a:r>
              <a:endParaRPr lang="en-AU" sz="3600"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079500" y="457200"/>
            <a:ext cx="7564438" cy="685800"/>
          </a:xfrm>
        </p:spPr>
        <p:txBody>
          <a:bodyPr/>
          <a:lstStyle/>
          <a:p>
            <a:pPr eaLnBrk="1" hangingPunct="1">
              <a:defRPr/>
            </a:pPr>
            <a:r>
              <a:rPr lang="en-US" dirty="0" smtClean="0"/>
              <a:t>LMXB energy budget</a:t>
            </a:r>
          </a:p>
        </p:txBody>
      </p:sp>
      <p:grpSp>
        <p:nvGrpSpPr>
          <p:cNvPr id="2" name="Group 1"/>
          <p:cNvGrpSpPr/>
          <p:nvPr/>
        </p:nvGrpSpPr>
        <p:grpSpPr>
          <a:xfrm>
            <a:off x="1226483" y="1209116"/>
            <a:ext cx="6856692" cy="5111002"/>
            <a:chOff x="793190" y="1164292"/>
            <a:chExt cx="5469450" cy="369159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90" y="1164292"/>
              <a:ext cx="5469450" cy="369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Rectangle 7"/>
            <p:cNvSpPr>
              <a:spLocks noChangeArrowheads="1"/>
            </p:cNvSpPr>
            <p:nvPr/>
          </p:nvSpPr>
          <p:spPr bwMode="auto">
            <a:xfrm>
              <a:off x="832505" y="1201364"/>
              <a:ext cx="144142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dirty="0" smtClean="0">
                  <a:solidFill>
                    <a:srgbClr val="FF0000"/>
                  </a:solidFill>
                </a:rPr>
                <a:t>NASA</a:t>
              </a:r>
              <a:r>
                <a:rPr lang="en-US" sz="1400" dirty="0">
                  <a:solidFill>
                    <a:srgbClr val="FF0000"/>
                  </a:solidFill>
                </a:rPr>
                <a:t>, D. Berry</a:t>
              </a:r>
            </a:p>
          </p:txBody>
        </p:sp>
      </p:grpSp>
      <p:sp>
        <p:nvSpPr>
          <p:cNvPr id="7" name="TextBox 6"/>
          <p:cNvSpPr txBox="1"/>
          <p:nvPr/>
        </p:nvSpPr>
        <p:spPr>
          <a:xfrm>
            <a:off x="4721411" y="3391647"/>
            <a:ext cx="747157" cy="553998"/>
          </a:xfrm>
          <a:prstGeom prst="rect">
            <a:avLst/>
          </a:prstGeom>
          <a:solidFill>
            <a:schemeClr val="bg1"/>
          </a:solidFill>
        </p:spPr>
        <p:txBody>
          <a:bodyPr wrap="none" rtlCol="0">
            <a:spAutoFit/>
          </a:bodyPr>
          <a:lstStyle/>
          <a:p>
            <a:r>
              <a:rPr lang="en-AU" sz="3000" b="1" dirty="0" err="1" smtClean="0"/>
              <a:t>L</a:t>
            </a:r>
            <a:r>
              <a:rPr lang="en-AU" sz="3000" b="1" baseline="-25000" dirty="0" err="1" smtClean="0"/>
              <a:t>tot</a:t>
            </a:r>
            <a:endParaRPr lang="en-AU" sz="3000" b="1" baseline="-25000" dirty="0"/>
          </a:p>
        </p:txBody>
      </p:sp>
      <p:sp>
        <p:nvSpPr>
          <p:cNvPr id="12" name="TextBox 11"/>
          <p:cNvSpPr txBox="1"/>
          <p:nvPr/>
        </p:nvSpPr>
        <p:spPr>
          <a:xfrm>
            <a:off x="6293223" y="2572871"/>
            <a:ext cx="718979" cy="553998"/>
          </a:xfrm>
          <a:prstGeom prst="rect">
            <a:avLst/>
          </a:prstGeom>
          <a:solidFill>
            <a:schemeClr val="bg1"/>
          </a:solidFill>
        </p:spPr>
        <p:txBody>
          <a:bodyPr wrap="none" rtlCol="0">
            <a:spAutoFit/>
          </a:bodyPr>
          <a:lstStyle/>
          <a:p>
            <a:r>
              <a:rPr lang="en-AU" sz="3000" b="1" dirty="0" err="1"/>
              <a:t>L</a:t>
            </a:r>
            <a:r>
              <a:rPr lang="en-AU" sz="3000" b="1" baseline="-25000" dirty="0" err="1" smtClean="0"/>
              <a:t>jet</a:t>
            </a:r>
            <a:endParaRPr lang="en-AU" sz="3000" b="1" baseline="-25000" dirty="0"/>
          </a:p>
        </p:txBody>
      </p:sp>
      <p:sp>
        <p:nvSpPr>
          <p:cNvPr id="15" name="TextBox 14"/>
          <p:cNvSpPr txBox="1"/>
          <p:nvPr/>
        </p:nvSpPr>
        <p:spPr>
          <a:xfrm>
            <a:off x="6415741" y="4294094"/>
            <a:ext cx="875523" cy="553998"/>
          </a:xfrm>
          <a:prstGeom prst="rect">
            <a:avLst/>
          </a:prstGeom>
          <a:solidFill>
            <a:schemeClr val="bg1"/>
          </a:solidFill>
        </p:spPr>
        <p:txBody>
          <a:bodyPr wrap="none" rtlCol="0">
            <a:spAutoFit/>
          </a:bodyPr>
          <a:lstStyle/>
          <a:p>
            <a:r>
              <a:rPr lang="en-AU" sz="3000" b="1" dirty="0" err="1" smtClean="0"/>
              <a:t>L</a:t>
            </a:r>
            <a:r>
              <a:rPr lang="en-AU" sz="3000" b="1" baseline="-25000" dirty="0" err="1" smtClean="0"/>
              <a:t>obj</a:t>
            </a:r>
            <a:r>
              <a:rPr lang="en-AU" sz="3000" b="1" baseline="-25000" dirty="0" smtClean="0"/>
              <a:t>.</a:t>
            </a:r>
            <a:endParaRPr lang="en-AU" sz="3000" b="1" baseline="-25000" dirty="0"/>
          </a:p>
        </p:txBody>
      </p:sp>
      <p:sp>
        <p:nvSpPr>
          <p:cNvPr id="18" name="TextBox 17"/>
          <p:cNvSpPr txBox="1"/>
          <p:nvPr/>
        </p:nvSpPr>
        <p:spPr>
          <a:xfrm>
            <a:off x="7225553" y="3564965"/>
            <a:ext cx="1003763" cy="553998"/>
          </a:xfrm>
          <a:prstGeom prst="rect">
            <a:avLst/>
          </a:prstGeom>
          <a:solidFill>
            <a:schemeClr val="bg1"/>
          </a:solidFill>
        </p:spPr>
        <p:txBody>
          <a:bodyPr wrap="none" rtlCol="0">
            <a:spAutoFit/>
          </a:bodyPr>
          <a:lstStyle/>
          <a:p>
            <a:r>
              <a:rPr lang="en-AU" sz="3000" b="1" dirty="0" err="1"/>
              <a:t>L</a:t>
            </a:r>
            <a:r>
              <a:rPr lang="en-AU" sz="3000" b="1" baseline="-25000" dirty="0" err="1" smtClean="0"/>
              <a:t>wind</a:t>
            </a:r>
            <a:endParaRPr lang="en-AU" sz="3000" b="1" baseline="-25000" dirty="0"/>
          </a:p>
        </p:txBody>
      </p:sp>
      <p:sp>
        <p:nvSpPr>
          <p:cNvPr id="20" name="TextBox 19"/>
          <p:cNvSpPr txBox="1"/>
          <p:nvPr/>
        </p:nvSpPr>
        <p:spPr>
          <a:xfrm>
            <a:off x="5220446" y="4309035"/>
            <a:ext cx="818791" cy="553998"/>
          </a:xfrm>
          <a:prstGeom prst="rect">
            <a:avLst/>
          </a:prstGeom>
          <a:solidFill>
            <a:schemeClr val="bg1"/>
          </a:solidFill>
        </p:spPr>
        <p:txBody>
          <a:bodyPr wrap="none" rtlCol="0">
            <a:spAutoFit/>
          </a:bodyPr>
          <a:lstStyle/>
          <a:p>
            <a:r>
              <a:rPr lang="en-AU" sz="3000" b="1" dirty="0" err="1" smtClean="0"/>
              <a:t>L</a:t>
            </a:r>
            <a:r>
              <a:rPr lang="en-AU" sz="3000" b="1" baseline="-25000" dirty="0" err="1" smtClean="0"/>
              <a:t>rad</a:t>
            </a:r>
            <a:endParaRPr lang="en-AU" sz="3000" b="1" baseline="-25000" dirty="0"/>
          </a:p>
        </p:txBody>
      </p:sp>
    </p:spTree>
    <p:extLst>
      <p:ext uri="{BB962C8B-B14F-4D97-AF65-F5344CB8AC3E}">
        <p14:creationId xmlns:p14="http://schemas.microsoft.com/office/powerpoint/2010/main" val="164588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079500" y="457200"/>
            <a:ext cx="7564438" cy="685800"/>
          </a:xfrm>
        </p:spPr>
        <p:txBody>
          <a:bodyPr/>
          <a:lstStyle/>
          <a:p>
            <a:pPr eaLnBrk="1" hangingPunct="1">
              <a:defRPr/>
            </a:pPr>
            <a:r>
              <a:rPr lang="en-US" dirty="0" smtClean="0"/>
              <a:t>LMXB energy budget</a:t>
            </a:r>
          </a:p>
        </p:txBody>
      </p:sp>
      <p:grpSp>
        <p:nvGrpSpPr>
          <p:cNvPr id="2" name="Group 1"/>
          <p:cNvGrpSpPr/>
          <p:nvPr/>
        </p:nvGrpSpPr>
        <p:grpSpPr>
          <a:xfrm>
            <a:off x="1226483" y="1209116"/>
            <a:ext cx="6856692" cy="5111002"/>
            <a:chOff x="793190" y="1164292"/>
            <a:chExt cx="5469450" cy="369159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90" y="1164292"/>
              <a:ext cx="5469450" cy="369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Rectangle 7"/>
            <p:cNvSpPr>
              <a:spLocks noChangeArrowheads="1"/>
            </p:cNvSpPr>
            <p:nvPr/>
          </p:nvSpPr>
          <p:spPr bwMode="auto">
            <a:xfrm>
              <a:off x="832505" y="1201364"/>
              <a:ext cx="1441420"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dirty="0" smtClean="0">
                  <a:solidFill>
                    <a:srgbClr val="FF0000"/>
                  </a:solidFill>
                </a:rPr>
                <a:t>NASA</a:t>
              </a:r>
              <a:r>
                <a:rPr lang="en-US" sz="1400" dirty="0">
                  <a:solidFill>
                    <a:srgbClr val="FF0000"/>
                  </a:solidFill>
                </a:rPr>
                <a:t>, D. Berry</a:t>
              </a:r>
            </a:p>
          </p:txBody>
        </p:sp>
      </p:grpSp>
      <p:sp>
        <p:nvSpPr>
          <p:cNvPr id="7" name="TextBox 6"/>
          <p:cNvSpPr txBox="1"/>
          <p:nvPr/>
        </p:nvSpPr>
        <p:spPr>
          <a:xfrm>
            <a:off x="4721411" y="3391647"/>
            <a:ext cx="747157" cy="553998"/>
          </a:xfrm>
          <a:prstGeom prst="rect">
            <a:avLst/>
          </a:prstGeom>
          <a:solidFill>
            <a:schemeClr val="bg1"/>
          </a:solidFill>
        </p:spPr>
        <p:txBody>
          <a:bodyPr wrap="none" rtlCol="0">
            <a:spAutoFit/>
          </a:bodyPr>
          <a:lstStyle/>
          <a:p>
            <a:r>
              <a:rPr lang="en-AU" sz="3000" b="1" dirty="0" err="1" smtClean="0"/>
              <a:t>L</a:t>
            </a:r>
            <a:r>
              <a:rPr lang="en-AU" sz="3000" b="1" baseline="-25000" dirty="0" err="1" smtClean="0"/>
              <a:t>tot</a:t>
            </a:r>
            <a:endParaRPr lang="en-AU" sz="3000" b="1" baseline="-25000" dirty="0"/>
          </a:p>
        </p:txBody>
      </p:sp>
      <p:sp>
        <p:nvSpPr>
          <p:cNvPr id="12" name="TextBox 11"/>
          <p:cNvSpPr txBox="1"/>
          <p:nvPr/>
        </p:nvSpPr>
        <p:spPr>
          <a:xfrm>
            <a:off x="6293223" y="2572871"/>
            <a:ext cx="718979" cy="553998"/>
          </a:xfrm>
          <a:prstGeom prst="rect">
            <a:avLst/>
          </a:prstGeom>
          <a:solidFill>
            <a:srgbClr val="00CE08"/>
          </a:solidFill>
        </p:spPr>
        <p:txBody>
          <a:bodyPr wrap="none" rtlCol="0">
            <a:spAutoFit/>
          </a:bodyPr>
          <a:lstStyle/>
          <a:p>
            <a:r>
              <a:rPr lang="en-AU" sz="3000" b="1" dirty="0" err="1"/>
              <a:t>L</a:t>
            </a:r>
            <a:r>
              <a:rPr lang="en-AU" sz="3000" b="1" baseline="-25000" dirty="0" err="1" smtClean="0"/>
              <a:t>jet</a:t>
            </a:r>
            <a:endParaRPr lang="en-AU" sz="3000" b="1" baseline="-25000" dirty="0"/>
          </a:p>
        </p:txBody>
      </p:sp>
      <p:sp>
        <p:nvSpPr>
          <p:cNvPr id="15" name="TextBox 14"/>
          <p:cNvSpPr txBox="1"/>
          <p:nvPr/>
        </p:nvSpPr>
        <p:spPr>
          <a:xfrm>
            <a:off x="6415741" y="4294094"/>
            <a:ext cx="875523" cy="553998"/>
          </a:xfrm>
          <a:prstGeom prst="rect">
            <a:avLst/>
          </a:prstGeom>
          <a:solidFill>
            <a:srgbClr val="FF0000"/>
          </a:solidFill>
        </p:spPr>
        <p:txBody>
          <a:bodyPr wrap="none" rtlCol="0">
            <a:spAutoFit/>
          </a:bodyPr>
          <a:lstStyle/>
          <a:p>
            <a:r>
              <a:rPr lang="en-AU" sz="3000" b="1" dirty="0" err="1" smtClean="0"/>
              <a:t>L</a:t>
            </a:r>
            <a:r>
              <a:rPr lang="en-AU" sz="3000" b="1" baseline="-25000" dirty="0" err="1" smtClean="0"/>
              <a:t>obj</a:t>
            </a:r>
            <a:r>
              <a:rPr lang="en-AU" sz="3000" b="1" baseline="-25000" dirty="0" smtClean="0"/>
              <a:t>.</a:t>
            </a:r>
            <a:endParaRPr lang="en-AU" sz="3000" b="1" baseline="-25000" dirty="0"/>
          </a:p>
        </p:txBody>
      </p:sp>
      <p:sp>
        <p:nvSpPr>
          <p:cNvPr id="18" name="TextBox 17"/>
          <p:cNvSpPr txBox="1"/>
          <p:nvPr/>
        </p:nvSpPr>
        <p:spPr>
          <a:xfrm>
            <a:off x="7225553" y="3564965"/>
            <a:ext cx="1003763" cy="553998"/>
          </a:xfrm>
          <a:prstGeom prst="rect">
            <a:avLst/>
          </a:prstGeom>
          <a:solidFill>
            <a:srgbClr val="FF0000"/>
          </a:solidFill>
        </p:spPr>
        <p:txBody>
          <a:bodyPr wrap="none" rtlCol="0">
            <a:spAutoFit/>
          </a:bodyPr>
          <a:lstStyle/>
          <a:p>
            <a:r>
              <a:rPr lang="en-AU" sz="3000" b="1" dirty="0" err="1"/>
              <a:t>L</a:t>
            </a:r>
            <a:r>
              <a:rPr lang="en-AU" sz="3000" b="1" baseline="-25000" dirty="0" err="1" smtClean="0"/>
              <a:t>wind</a:t>
            </a:r>
            <a:endParaRPr lang="en-AU" sz="3000" b="1" baseline="-25000" dirty="0"/>
          </a:p>
        </p:txBody>
      </p:sp>
      <p:sp>
        <p:nvSpPr>
          <p:cNvPr id="20" name="TextBox 19"/>
          <p:cNvSpPr txBox="1"/>
          <p:nvPr/>
        </p:nvSpPr>
        <p:spPr>
          <a:xfrm>
            <a:off x="5220446" y="4309035"/>
            <a:ext cx="818791" cy="553998"/>
          </a:xfrm>
          <a:prstGeom prst="rect">
            <a:avLst/>
          </a:prstGeom>
          <a:solidFill>
            <a:srgbClr val="00CE08"/>
          </a:solidFill>
        </p:spPr>
        <p:txBody>
          <a:bodyPr wrap="none" rtlCol="0">
            <a:spAutoFit/>
          </a:bodyPr>
          <a:lstStyle/>
          <a:p>
            <a:r>
              <a:rPr lang="en-AU" sz="3000" b="1" dirty="0" err="1" smtClean="0"/>
              <a:t>L</a:t>
            </a:r>
            <a:r>
              <a:rPr lang="en-AU" sz="3000" b="1" baseline="-25000" dirty="0" err="1" smtClean="0"/>
              <a:t>rad</a:t>
            </a:r>
            <a:endParaRPr lang="en-AU" sz="3000" b="1" baseline="-25000" dirty="0"/>
          </a:p>
        </p:txBody>
      </p:sp>
      <p:sp>
        <p:nvSpPr>
          <p:cNvPr id="5" name="TextBox 4"/>
          <p:cNvSpPr txBox="1"/>
          <p:nvPr/>
        </p:nvSpPr>
        <p:spPr>
          <a:xfrm>
            <a:off x="1524001" y="5871882"/>
            <a:ext cx="6617166" cy="461665"/>
          </a:xfrm>
          <a:prstGeom prst="rect">
            <a:avLst/>
          </a:prstGeom>
          <a:solidFill>
            <a:schemeClr val="bg1"/>
          </a:solidFill>
        </p:spPr>
        <p:txBody>
          <a:bodyPr wrap="none" rtlCol="0">
            <a:spAutoFit/>
          </a:bodyPr>
          <a:lstStyle/>
          <a:p>
            <a:r>
              <a:rPr lang="en-AU" dirty="0" smtClean="0"/>
              <a:t>Fender et al. (2001, 2003), </a:t>
            </a:r>
            <a:r>
              <a:rPr lang="en-AU" dirty="0" err="1" smtClean="0"/>
              <a:t>Migliari</a:t>
            </a:r>
            <a:r>
              <a:rPr lang="en-AU" dirty="0" smtClean="0"/>
              <a:t> et al. (2006)</a:t>
            </a:r>
            <a:endParaRPr lang="en-AU" dirty="0"/>
          </a:p>
        </p:txBody>
      </p:sp>
    </p:spTree>
    <p:extLst>
      <p:ext uri="{BB962C8B-B14F-4D97-AF65-F5344CB8AC3E}">
        <p14:creationId xmlns:p14="http://schemas.microsoft.com/office/powerpoint/2010/main" val="1557474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LMXB observables</a:t>
            </a:r>
            <a:endParaRPr lang="en-AU" dirty="0"/>
          </a:p>
        </p:txBody>
      </p:sp>
      <p:sp>
        <p:nvSpPr>
          <p:cNvPr id="3" name="Content Placeholder 2"/>
          <p:cNvSpPr>
            <a:spLocks noGrp="1"/>
          </p:cNvSpPr>
          <p:nvPr>
            <p:ph idx="1"/>
          </p:nvPr>
        </p:nvSpPr>
        <p:spPr/>
        <p:txBody>
          <a:bodyPr/>
          <a:lstStyle/>
          <a:p>
            <a:r>
              <a:rPr lang="en-AU" dirty="0" smtClean="0"/>
              <a:t>Radiated energy is dominated by </a:t>
            </a:r>
            <a:br>
              <a:rPr lang="en-AU" dirty="0" smtClean="0"/>
            </a:br>
            <a:r>
              <a:rPr lang="en-AU" dirty="0" smtClean="0"/>
              <a:t>X-rays: L</a:t>
            </a:r>
            <a:r>
              <a:rPr lang="en-AU" baseline="-25000" dirty="0" smtClean="0"/>
              <a:t>X</a:t>
            </a:r>
            <a:r>
              <a:rPr lang="en-AU" dirty="0" smtClean="0"/>
              <a:t> ~ </a:t>
            </a:r>
            <a:r>
              <a:rPr lang="en-AU" dirty="0" err="1" smtClean="0"/>
              <a:t>L</a:t>
            </a:r>
            <a:r>
              <a:rPr lang="en-AU" baseline="-25000" dirty="0" err="1" smtClean="0"/>
              <a:t>rad</a:t>
            </a:r>
            <a:endParaRPr lang="en-AU" baseline="-25000" dirty="0" smtClean="0"/>
          </a:p>
          <a:p>
            <a:endParaRPr lang="en-AU" baseline="-25000" dirty="0" smtClean="0"/>
          </a:p>
          <a:p>
            <a:r>
              <a:rPr lang="en-AU" dirty="0" smtClean="0"/>
              <a:t>Jet luminosity can be estimated via radio: L</a:t>
            </a:r>
            <a:r>
              <a:rPr lang="en-AU" baseline="-25000" dirty="0" smtClean="0"/>
              <a:t>R</a:t>
            </a:r>
            <a:r>
              <a:rPr lang="en-AU" dirty="0" smtClean="0"/>
              <a:t> </a:t>
            </a:r>
            <a:r>
              <a:rPr lang="en-US" dirty="0" smtClean="0">
                <a:sym typeface="Symbol"/>
              </a:rPr>
              <a:t> L</a:t>
            </a:r>
            <a:r>
              <a:rPr lang="en-US" baseline="-25000" dirty="0" smtClean="0">
                <a:sym typeface="Symbol"/>
              </a:rPr>
              <a:t>jet</a:t>
            </a:r>
            <a:r>
              <a:rPr lang="en-US" baseline="30000" dirty="0" smtClean="0">
                <a:sym typeface="Symbol"/>
              </a:rPr>
              <a:t>1.4 </a:t>
            </a:r>
            <a:r>
              <a:rPr lang="en-US" dirty="0" smtClean="0">
                <a:sym typeface="Symbol"/>
              </a:rPr>
              <a:t> </a:t>
            </a:r>
            <a:r>
              <a:rPr lang="en-US" dirty="0" smtClean="0">
                <a:latin typeface="Wingdings"/>
                <a:ea typeface="Wingdings"/>
                <a:cs typeface="Wingdings"/>
                <a:sym typeface="Wingdings"/>
              </a:rPr>
              <a:t> </a:t>
            </a:r>
            <a:r>
              <a:rPr lang="en-US" dirty="0" smtClean="0">
                <a:ea typeface="Wingdings"/>
                <a:cs typeface="Wingdings"/>
                <a:sym typeface="Wingdings"/>
              </a:rPr>
              <a:t>L</a:t>
            </a:r>
            <a:r>
              <a:rPr lang="en-US" baseline="-25000" dirty="0" smtClean="0">
                <a:ea typeface="Wingdings"/>
                <a:cs typeface="Wingdings"/>
                <a:sym typeface="Wingdings"/>
              </a:rPr>
              <a:t>R</a:t>
            </a:r>
            <a:r>
              <a:rPr lang="en-US" dirty="0" smtClean="0">
                <a:ea typeface="Wingdings"/>
                <a:cs typeface="Wingdings"/>
                <a:sym typeface="Wingdings"/>
              </a:rPr>
              <a:t> = A </a:t>
            </a:r>
            <a:r>
              <a:rPr lang="en-US" dirty="0" smtClean="0">
                <a:sym typeface="Symbol"/>
              </a:rPr>
              <a:t>L</a:t>
            </a:r>
            <a:r>
              <a:rPr lang="en-US" baseline="-25000" dirty="0" smtClean="0">
                <a:sym typeface="Symbol"/>
              </a:rPr>
              <a:t>jet</a:t>
            </a:r>
            <a:r>
              <a:rPr lang="en-US" baseline="30000" dirty="0" smtClean="0">
                <a:sym typeface="Symbol"/>
              </a:rPr>
              <a:t>1.4</a:t>
            </a:r>
          </a:p>
          <a:p>
            <a:endParaRPr lang="en-AU" dirty="0" smtClean="0">
              <a:sym typeface="Symbol"/>
            </a:endParaRPr>
          </a:p>
          <a:p>
            <a:r>
              <a:rPr lang="en-AU" dirty="0" smtClean="0">
                <a:sym typeface="Symbol"/>
              </a:rPr>
              <a:t>What is seen for black hole LMXBs?</a:t>
            </a:r>
            <a:endParaRPr lang="en-US" baseline="30000" dirty="0">
              <a:sym typeface="Symbol"/>
            </a:endParaRPr>
          </a:p>
        </p:txBody>
      </p:sp>
    </p:spTree>
    <p:extLst>
      <p:ext uri="{BB962C8B-B14F-4D97-AF65-F5344CB8AC3E}">
        <p14:creationId xmlns:p14="http://schemas.microsoft.com/office/powerpoint/2010/main" val="73565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t>
            </a:r>
            <a:r>
              <a:rPr lang="en-AU" baseline="-25000" dirty="0" smtClean="0"/>
              <a:t>R</a:t>
            </a:r>
            <a:r>
              <a:rPr lang="en-AU" dirty="0" smtClean="0"/>
              <a:t>/L</a:t>
            </a:r>
            <a:r>
              <a:rPr lang="en-AU" baseline="-25000" dirty="0" smtClean="0"/>
              <a:t>X</a:t>
            </a:r>
            <a:r>
              <a:rPr lang="en-AU" dirty="0" smtClean="0"/>
              <a:t> correlation</a:t>
            </a:r>
            <a:endParaRPr lang="en-AU" dirty="0"/>
          </a:p>
        </p:txBody>
      </p:sp>
      <p:pic>
        <p:nvPicPr>
          <p:cNvPr id="4" name="Picture 3" descr="lrlx.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882" y="1348442"/>
            <a:ext cx="6690659" cy="5017994"/>
          </a:xfrm>
          <a:prstGeom prst="rect">
            <a:avLst/>
          </a:prstGeom>
        </p:spPr>
      </p:pic>
      <p:sp>
        <p:nvSpPr>
          <p:cNvPr id="5" name="Rectangle 4"/>
          <p:cNvSpPr/>
          <p:nvPr/>
        </p:nvSpPr>
        <p:spPr bwMode="auto">
          <a:xfrm>
            <a:off x="4153647" y="3959413"/>
            <a:ext cx="926353" cy="64247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6" name="Rectangle 5"/>
          <p:cNvSpPr/>
          <p:nvPr/>
        </p:nvSpPr>
        <p:spPr bwMode="auto">
          <a:xfrm>
            <a:off x="2363694" y="1810872"/>
            <a:ext cx="1222188" cy="8785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7" name="Rectangle 6"/>
          <p:cNvSpPr/>
          <p:nvPr/>
        </p:nvSpPr>
        <p:spPr bwMode="auto">
          <a:xfrm>
            <a:off x="2919506" y="5011272"/>
            <a:ext cx="4999318" cy="8785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8" name="Rectangle 7"/>
          <p:cNvSpPr/>
          <p:nvPr/>
        </p:nvSpPr>
        <p:spPr bwMode="auto">
          <a:xfrm>
            <a:off x="6200587" y="3182471"/>
            <a:ext cx="1688353" cy="265056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9" name="Rectangle 8"/>
          <p:cNvSpPr/>
          <p:nvPr/>
        </p:nvSpPr>
        <p:spPr bwMode="auto">
          <a:xfrm>
            <a:off x="4138705" y="4034119"/>
            <a:ext cx="3872753" cy="18317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0" name="Rectangle 9"/>
          <p:cNvSpPr/>
          <p:nvPr/>
        </p:nvSpPr>
        <p:spPr bwMode="auto">
          <a:xfrm>
            <a:off x="5692590" y="3137647"/>
            <a:ext cx="776940" cy="21784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1" name="Rectangle 10"/>
          <p:cNvSpPr/>
          <p:nvPr/>
        </p:nvSpPr>
        <p:spPr bwMode="auto">
          <a:xfrm>
            <a:off x="7204637" y="2088776"/>
            <a:ext cx="776940" cy="295835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2" name="Rectangle 11"/>
          <p:cNvSpPr/>
          <p:nvPr/>
        </p:nvSpPr>
        <p:spPr bwMode="auto">
          <a:xfrm>
            <a:off x="6908801" y="2796987"/>
            <a:ext cx="776940" cy="207383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3" name="Rectangle 12"/>
          <p:cNvSpPr/>
          <p:nvPr/>
        </p:nvSpPr>
        <p:spPr bwMode="auto">
          <a:xfrm>
            <a:off x="6587067" y="2949387"/>
            <a:ext cx="776940" cy="207383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4" name="Rectangle 13"/>
          <p:cNvSpPr/>
          <p:nvPr/>
        </p:nvSpPr>
        <p:spPr bwMode="auto">
          <a:xfrm>
            <a:off x="6426201" y="3017120"/>
            <a:ext cx="776940" cy="207383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5" name="Rectangle 14"/>
          <p:cNvSpPr/>
          <p:nvPr/>
        </p:nvSpPr>
        <p:spPr bwMode="auto">
          <a:xfrm>
            <a:off x="6070600" y="2895599"/>
            <a:ext cx="177800" cy="1439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6" name="Rectangle 15"/>
          <p:cNvSpPr/>
          <p:nvPr/>
        </p:nvSpPr>
        <p:spPr bwMode="auto">
          <a:xfrm>
            <a:off x="6392334" y="2887133"/>
            <a:ext cx="135467" cy="2226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7" name="Rectangle 16"/>
          <p:cNvSpPr/>
          <p:nvPr/>
        </p:nvSpPr>
        <p:spPr bwMode="auto">
          <a:xfrm rot="1500000">
            <a:off x="6510365" y="2785534"/>
            <a:ext cx="776940" cy="143186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8" name="Rectangle 17"/>
          <p:cNvSpPr/>
          <p:nvPr/>
        </p:nvSpPr>
        <p:spPr bwMode="auto">
          <a:xfrm rot="1500000">
            <a:off x="7350635" y="1602524"/>
            <a:ext cx="332459" cy="7131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9" name="Rectangle 18"/>
          <p:cNvSpPr/>
          <p:nvPr/>
        </p:nvSpPr>
        <p:spPr bwMode="auto">
          <a:xfrm rot="1500000">
            <a:off x="5428702" y="3583723"/>
            <a:ext cx="332459" cy="7131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20" name="Rectangle 19"/>
          <p:cNvSpPr/>
          <p:nvPr/>
        </p:nvSpPr>
        <p:spPr bwMode="auto">
          <a:xfrm rot="1500000">
            <a:off x="6995035" y="2262921"/>
            <a:ext cx="332459" cy="7131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21" name="Rectangle 20"/>
          <p:cNvSpPr/>
          <p:nvPr/>
        </p:nvSpPr>
        <p:spPr bwMode="auto">
          <a:xfrm rot="1500000">
            <a:off x="6969216" y="2505550"/>
            <a:ext cx="171297" cy="1434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23" name="Rectangle 22"/>
          <p:cNvSpPr/>
          <p:nvPr/>
        </p:nvSpPr>
        <p:spPr bwMode="auto">
          <a:xfrm>
            <a:off x="7069169" y="2336802"/>
            <a:ext cx="776940" cy="9153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24" name="Rectangle 23"/>
          <p:cNvSpPr/>
          <p:nvPr/>
        </p:nvSpPr>
        <p:spPr>
          <a:xfrm>
            <a:off x="4355987" y="4393462"/>
            <a:ext cx="2074205" cy="584776"/>
          </a:xfrm>
          <a:prstGeom prst="rect">
            <a:avLst/>
          </a:prstGeom>
        </p:spPr>
        <p:txBody>
          <a:bodyPr wrap="none">
            <a:spAutoFit/>
          </a:bodyPr>
          <a:lstStyle/>
          <a:p>
            <a:r>
              <a:rPr lang="en-AU" sz="3200" dirty="0"/>
              <a:t>L</a:t>
            </a:r>
            <a:r>
              <a:rPr lang="en-AU" sz="3200" baseline="-25000" dirty="0"/>
              <a:t>R</a:t>
            </a:r>
            <a:r>
              <a:rPr lang="en-AU" sz="3200" dirty="0"/>
              <a:t> </a:t>
            </a:r>
            <a:r>
              <a:rPr lang="en-US" sz="3200" dirty="0">
                <a:sym typeface="Symbol"/>
              </a:rPr>
              <a:t> </a:t>
            </a:r>
            <a:r>
              <a:rPr lang="en-US" sz="3200" dirty="0" smtClean="0">
                <a:sym typeface="Symbol"/>
              </a:rPr>
              <a:t>L</a:t>
            </a:r>
            <a:r>
              <a:rPr lang="en-US" sz="3200" baseline="-25000" dirty="0" smtClean="0">
                <a:sym typeface="Symbol"/>
              </a:rPr>
              <a:t>X</a:t>
            </a:r>
            <a:r>
              <a:rPr lang="en-US" sz="3200" baseline="30000" dirty="0" smtClean="0">
                <a:sym typeface="Symbol"/>
              </a:rPr>
              <a:t>0.61 </a:t>
            </a:r>
            <a:endParaRPr lang="en-AU" sz="3200" dirty="0"/>
          </a:p>
        </p:txBody>
      </p:sp>
      <p:sp>
        <p:nvSpPr>
          <p:cNvPr id="25" name="TextBox 24"/>
          <p:cNvSpPr txBox="1"/>
          <p:nvPr/>
        </p:nvSpPr>
        <p:spPr>
          <a:xfrm>
            <a:off x="4093883" y="5005295"/>
            <a:ext cx="2716609" cy="461665"/>
          </a:xfrm>
          <a:prstGeom prst="rect">
            <a:avLst/>
          </a:prstGeom>
          <a:noFill/>
        </p:spPr>
        <p:txBody>
          <a:bodyPr wrap="none" rtlCol="0">
            <a:spAutoFit/>
          </a:bodyPr>
          <a:lstStyle/>
          <a:p>
            <a:r>
              <a:rPr lang="en-AU" dirty="0" smtClean="0"/>
              <a:t>(Gallo et al., 2014)</a:t>
            </a:r>
            <a:endParaRPr lang="en-AU" dirty="0"/>
          </a:p>
        </p:txBody>
      </p:sp>
    </p:spTree>
    <p:extLst>
      <p:ext uri="{BB962C8B-B14F-4D97-AF65-F5344CB8AC3E}">
        <p14:creationId xmlns:p14="http://schemas.microsoft.com/office/powerpoint/2010/main" val="863120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t>
            </a:r>
            <a:r>
              <a:rPr lang="en-AU" baseline="-25000" dirty="0"/>
              <a:t>R</a:t>
            </a:r>
            <a:r>
              <a:rPr lang="en-AU" dirty="0"/>
              <a:t>/L</a:t>
            </a:r>
            <a:r>
              <a:rPr lang="en-AU" baseline="-25000" dirty="0"/>
              <a:t>X</a:t>
            </a:r>
            <a:r>
              <a:rPr lang="en-AU" dirty="0"/>
              <a:t> correlation</a:t>
            </a:r>
          </a:p>
        </p:txBody>
      </p:sp>
      <p:sp>
        <p:nvSpPr>
          <p:cNvPr id="3" name="Content Placeholder 2"/>
          <p:cNvSpPr>
            <a:spLocks noGrp="1"/>
          </p:cNvSpPr>
          <p:nvPr>
            <p:ph idx="1"/>
          </p:nvPr>
        </p:nvSpPr>
        <p:spPr/>
        <p:txBody>
          <a:bodyPr/>
          <a:lstStyle/>
          <a:p>
            <a:r>
              <a:rPr lang="en-AU" dirty="0" smtClean="0"/>
              <a:t>Simple models of radiatively inefficient accretion predict</a:t>
            </a:r>
          </a:p>
          <a:p>
            <a:pPr marL="514350" indent="-514350">
              <a:buFont typeface="+mj-lt"/>
              <a:buAutoNum type="arabicPeriod"/>
            </a:pPr>
            <a:r>
              <a:rPr lang="en-AU" dirty="0" err="1" smtClean="0"/>
              <a:t>L</a:t>
            </a:r>
            <a:r>
              <a:rPr lang="en-AU" baseline="-25000" dirty="0" err="1" smtClean="0"/>
              <a:t>jet</a:t>
            </a:r>
            <a:r>
              <a:rPr lang="en-AU" dirty="0" smtClean="0"/>
              <a:t> </a:t>
            </a:r>
            <a:r>
              <a:rPr lang="en-US" dirty="0">
                <a:sym typeface="Symbol"/>
              </a:rPr>
              <a:t> </a:t>
            </a:r>
            <a:r>
              <a:rPr lang="en-US" dirty="0" smtClean="0">
                <a:sym typeface="Symbol"/>
              </a:rPr>
              <a:t>M</a:t>
            </a:r>
            <a:r>
              <a:rPr lang="en-US" baseline="-25000" dirty="0" smtClean="0">
                <a:sym typeface="Symbol"/>
              </a:rPr>
              <a:t>in</a:t>
            </a:r>
            <a:endParaRPr lang="en-US" dirty="0">
              <a:sym typeface="Symbol"/>
            </a:endParaRPr>
          </a:p>
          <a:p>
            <a:pPr marL="514350" indent="-514350">
              <a:buFont typeface="+mj-lt"/>
              <a:buAutoNum type="arabicPeriod"/>
            </a:pPr>
            <a:r>
              <a:rPr lang="en-AU" dirty="0" err="1" smtClean="0"/>
              <a:t>L</a:t>
            </a:r>
            <a:r>
              <a:rPr lang="en-AU" baseline="-25000" dirty="0" err="1" smtClean="0"/>
              <a:t>rad</a:t>
            </a:r>
            <a:r>
              <a:rPr lang="en-AU" dirty="0" smtClean="0"/>
              <a:t> </a:t>
            </a:r>
            <a:r>
              <a:rPr lang="en-US" dirty="0">
                <a:sym typeface="Symbol"/>
              </a:rPr>
              <a:t> </a:t>
            </a:r>
            <a:r>
              <a:rPr lang="en-US" dirty="0" smtClean="0">
                <a:sym typeface="Symbol"/>
              </a:rPr>
              <a:t>M</a:t>
            </a:r>
            <a:r>
              <a:rPr lang="en-US" baseline="-25000" dirty="0" smtClean="0">
                <a:sym typeface="Symbol"/>
              </a:rPr>
              <a:t>in</a:t>
            </a:r>
            <a:r>
              <a:rPr lang="en-US" baseline="30000" dirty="0" smtClean="0">
                <a:sym typeface="Symbol"/>
              </a:rPr>
              <a:t>2</a:t>
            </a:r>
          </a:p>
          <a:p>
            <a:pPr marL="0" indent="0">
              <a:buNone/>
            </a:pPr>
            <a:endParaRPr lang="en-AU" dirty="0" smtClean="0"/>
          </a:p>
          <a:p>
            <a:pPr marL="0" indent="0">
              <a:buNone/>
            </a:pPr>
            <a:r>
              <a:rPr lang="en-AU" dirty="0" err="1" smtClean="0"/>
              <a:t>L</a:t>
            </a:r>
            <a:r>
              <a:rPr lang="en-AU" baseline="-25000" dirty="0" err="1" smtClean="0"/>
              <a:t>jet</a:t>
            </a:r>
            <a:r>
              <a:rPr lang="en-AU" dirty="0" smtClean="0"/>
              <a:t> </a:t>
            </a:r>
            <a:r>
              <a:rPr lang="en-US" dirty="0" smtClean="0">
                <a:sym typeface="Symbol"/>
              </a:rPr>
              <a:t></a:t>
            </a:r>
            <a:r>
              <a:rPr lang="en-AU" dirty="0" smtClean="0"/>
              <a:t> L</a:t>
            </a:r>
            <a:r>
              <a:rPr lang="en-AU" baseline="-25000" dirty="0" smtClean="0"/>
              <a:t>rad</a:t>
            </a:r>
            <a:r>
              <a:rPr lang="en-AU" baseline="30000" dirty="0" smtClean="0"/>
              <a:t>0.5</a:t>
            </a:r>
          </a:p>
          <a:p>
            <a:pPr marL="0" indent="0">
              <a:buNone/>
            </a:pPr>
            <a:r>
              <a:rPr lang="en-AU" dirty="0" smtClean="0"/>
              <a:t>L</a:t>
            </a:r>
            <a:r>
              <a:rPr lang="en-AU" baseline="-25000" dirty="0" smtClean="0"/>
              <a:t>R </a:t>
            </a:r>
            <a:r>
              <a:rPr lang="en-US" dirty="0" smtClean="0">
                <a:sym typeface="Symbol"/>
              </a:rPr>
              <a:t></a:t>
            </a:r>
            <a:r>
              <a:rPr lang="en-AU" dirty="0" smtClean="0"/>
              <a:t> L</a:t>
            </a:r>
            <a:r>
              <a:rPr lang="en-AU" baseline="-25000" dirty="0" smtClean="0"/>
              <a:t>X</a:t>
            </a:r>
            <a:r>
              <a:rPr lang="en-AU" baseline="30000" dirty="0" smtClean="0"/>
              <a:t>0.7</a:t>
            </a:r>
            <a:endParaRPr lang="en-AU" baseline="30000" dirty="0"/>
          </a:p>
          <a:p>
            <a:endParaRPr lang="en-AU" dirty="0" smtClean="0"/>
          </a:p>
          <a:p>
            <a:r>
              <a:rPr lang="en-AU" dirty="0" smtClean="0"/>
              <a:t>What about the neutron star systems?</a:t>
            </a:r>
            <a:endParaRPr lang="en-AU" dirty="0"/>
          </a:p>
        </p:txBody>
      </p:sp>
      <p:sp>
        <p:nvSpPr>
          <p:cNvPr id="4" name="TextBox 3"/>
          <p:cNvSpPr txBox="1"/>
          <p:nvPr/>
        </p:nvSpPr>
        <p:spPr>
          <a:xfrm>
            <a:off x="2614705" y="2046943"/>
            <a:ext cx="284428" cy="523220"/>
          </a:xfrm>
          <a:prstGeom prst="rect">
            <a:avLst/>
          </a:prstGeom>
          <a:noFill/>
        </p:spPr>
        <p:txBody>
          <a:bodyPr wrap="none" rtlCol="0">
            <a:spAutoFit/>
          </a:bodyPr>
          <a:lstStyle/>
          <a:p>
            <a:r>
              <a:rPr lang="en-AU" sz="2800" b="1" dirty="0" smtClean="0"/>
              <a:t>.</a:t>
            </a:r>
            <a:endParaRPr lang="en-AU" sz="2800" b="1" dirty="0"/>
          </a:p>
        </p:txBody>
      </p:sp>
      <p:sp>
        <p:nvSpPr>
          <p:cNvPr id="5" name="TextBox 4"/>
          <p:cNvSpPr txBox="1"/>
          <p:nvPr/>
        </p:nvSpPr>
        <p:spPr>
          <a:xfrm>
            <a:off x="2707341" y="2557932"/>
            <a:ext cx="284428" cy="523220"/>
          </a:xfrm>
          <a:prstGeom prst="rect">
            <a:avLst/>
          </a:prstGeom>
          <a:noFill/>
        </p:spPr>
        <p:txBody>
          <a:bodyPr wrap="none" rtlCol="0">
            <a:spAutoFit/>
          </a:bodyPr>
          <a:lstStyle/>
          <a:p>
            <a:r>
              <a:rPr lang="en-AU" sz="2800" b="1" dirty="0" smtClean="0"/>
              <a:t>.</a:t>
            </a:r>
            <a:endParaRPr lang="en-AU" sz="2800" b="1" dirty="0"/>
          </a:p>
        </p:txBody>
      </p:sp>
    </p:spTree>
    <p:extLst>
      <p:ext uri="{BB962C8B-B14F-4D97-AF65-F5344CB8AC3E}">
        <p14:creationId xmlns:p14="http://schemas.microsoft.com/office/powerpoint/2010/main" val="24164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t>
            </a:r>
            <a:r>
              <a:rPr lang="en-AU" baseline="-25000" dirty="0" smtClean="0"/>
              <a:t>R</a:t>
            </a:r>
            <a:r>
              <a:rPr lang="en-AU" dirty="0" smtClean="0"/>
              <a:t>/L</a:t>
            </a:r>
            <a:r>
              <a:rPr lang="en-AU" baseline="-25000" dirty="0" smtClean="0"/>
              <a:t>X</a:t>
            </a:r>
            <a:r>
              <a:rPr lang="en-AU" dirty="0" smtClean="0"/>
              <a:t> correlation</a:t>
            </a:r>
            <a:endParaRPr lang="en-AU" dirty="0"/>
          </a:p>
        </p:txBody>
      </p:sp>
      <p:sp>
        <p:nvSpPr>
          <p:cNvPr id="6" name="Rectangle 5"/>
          <p:cNvSpPr/>
          <p:nvPr/>
        </p:nvSpPr>
        <p:spPr bwMode="auto">
          <a:xfrm>
            <a:off x="2363694" y="2166471"/>
            <a:ext cx="1222188" cy="52294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5" name="Rectangle 14"/>
          <p:cNvSpPr/>
          <p:nvPr/>
        </p:nvSpPr>
        <p:spPr bwMode="auto">
          <a:xfrm>
            <a:off x="6070600" y="2895599"/>
            <a:ext cx="177800" cy="1439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pic>
        <p:nvPicPr>
          <p:cNvPr id="28" name="Picture 27" descr="Screen Shot 2015-06-26 at 01.47.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941" y="1344706"/>
            <a:ext cx="7082873" cy="5156653"/>
          </a:xfrm>
          <a:prstGeom prst="rect">
            <a:avLst/>
          </a:prstGeom>
        </p:spPr>
      </p:pic>
      <p:sp>
        <p:nvSpPr>
          <p:cNvPr id="5" name="Rectangle 4"/>
          <p:cNvSpPr/>
          <p:nvPr/>
        </p:nvSpPr>
        <p:spPr bwMode="auto">
          <a:xfrm>
            <a:off x="4153650" y="3974356"/>
            <a:ext cx="776941" cy="49305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30" name="Rectangle 29"/>
          <p:cNvSpPr/>
          <p:nvPr/>
        </p:nvSpPr>
        <p:spPr bwMode="auto">
          <a:xfrm>
            <a:off x="4007226" y="4126756"/>
            <a:ext cx="776941" cy="49305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31" name="Rectangle 30"/>
          <p:cNvSpPr/>
          <p:nvPr/>
        </p:nvSpPr>
        <p:spPr bwMode="auto">
          <a:xfrm>
            <a:off x="6159500" y="2933700"/>
            <a:ext cx="110567" cy="11766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rgbClr val="FF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73172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Rounded MT Bold"/>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FF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FF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42047</TotalTime>
  <Words>1010</Words>
  <Application>Microsoft Office PowerPoint</Application>
  <PresentationFormat>Presentación en pantalla (4:3)</PresentationFormat>
  <Paragraphs>109</Paragraphs>
  <Slides>17</Slides>
  <Notes>11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Blank Presentation</vt:lpstr>
      <vt:lpstr>The radio/X-ray correlation in transitional MSPs  What makes tMSPs special amongst neutron star LMXBs?   Adam Deller 26/06/2015</vt:lpstr>
      <vt:lpstr>With thanks to</vt:lpstr>
      <vt:lpstr>LMXB inputs and outputs</vt:lpstr>
      <vt:lpstr>LMXB energy budget</vt:lpstr>
      <vt:lpstr>LMXB energy budget</vt:lpstr>
      <vt:lpstr>LMXB observables</vt:lpstr>
      <vt:lpstr>LR/LX correlation</vt:lpstr>
      <vt:lpstr>LR/LX correlation</vt:lpstr>
      <vt:lpstr>LR/LX correlation</vt:lpstr>
      <vt:lpstr>LR/LX correlation</vt:lpstr>
      <vt:lpstr>LR/LX correlation</vt:lpstr>
      <vt:lpstr>LR/LX correlation</vt:lpstr>
      <vt:lpstr>Conclusions, open questions</vt:lpstr>
      <vt:lpstr>J1023 LMXB state: radio</vt:lpstr>
      <vt:lpstr>J1023 LMXB state: radio</vt:lpstr>
      <vt:lpstr>J1023 LMXB state: monitoring</vt:lpstr>
      <vt:lpstr>J1023 LMXB state: monitoring</vt:lpstr>
    </vt:vector>
  </TitlesOfParts>
  <Company>National Radio Astronomy Observatory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Deller</dc:creator>
  <cp:lastModifiedBy>usuario</cp:lastModifiedBy>
  <cp:revision>198</cp:revision>
  <cp:lastPrinted>2011-06-22T20:49:02Z</cp:lastPrinted>
  <dcterms:created xsi:type="dcterms:W3CDTF">2011-06-14T12:45:34Z</dcterms:created>
  <dcterms:modified xsi:type="dcterms:W3CDTF">2015-06-26T07:41:57Z</dcterms:modified>
</cp:coreProperties>
</file>