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DFD7066-0236-4E13-9B07-815E10012657}" type="datetimeFigureOut">
              <a:rPr lang="en-GB" smtClean="0"/>
              <a:t>25/06/2015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/>
              <a:t>ISSI Meeting – </a:t>
            </a:r>
            <a:r>
              <a:rPr lang="fr-CH" dirty="0" err="1" smtClean="0"/>
              <a:t>Transitional</a:t>
            </a:r>
            <a:r>
              <a:rPr lang="fr-CH" dirty="0" smtClean="0"/>
              <a:t> Pulsars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009-332E-4910-97F9-28C062A61E9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2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0901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096" y="2286000"/>
            <a:ext cx="8090154" cy="402336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7066-0236-4E13-9B07-815E10012657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009-332E-4910-97F9-28C062A61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7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762000"/>
            <a:ext cx="1657350" cy="5410200"/>
          </a:xfrm>
        </p:spPr>
        <p:txBody>
          <a:bodyPr vert="eaVert" lIns="45720" tIns="91440" rIns="45720" bIns="9144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6377516" cy="54102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7066-0236-4E13-9B07-815E10012657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009-332E-4910-97F9-28C062A61E9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93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090154" cy="14996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8090154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7066-0236-4E13-9B07-815E10012657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009-332E-4910-97F9-28C062A61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93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7066-0236-4E13-9B07-815E10012657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009-332E-4910-97F9-28C062A61E9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0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0901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89" y="2286000"/>
            <a:ext cx="4366261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7066-0236-4E13-9B07-815E10012657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009-332E-4910-97F9-28C062A61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5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43662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4366260" cy="33415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7066-0236-4E13-9B07-815E10012657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009-332E-4910-97F9-28C062A61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8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0901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7066-0236-4E13-9B07-815E10012657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009-332E-4910-97F9-28C062A61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30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7066-0236-4E13-9B07-815E10012657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009-332E-4910-97F9-28C062A61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90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7066-0236-4E13-9B07-815E10012657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009-332E-4910-97F9-28C062A61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7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7066-0236-4E13-9B07-815E10012657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009-332E-4910-97F9-28C062A61E9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13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DFD7066-0236-4E13-9B07-815E10012657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65F1009-332E-4910-97F9-28C062A61E9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the low level x-ray emission of transitional pulsars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Enrico Bozzo</a:t>
            </a:r>
          </a:p>
          <a:p>
            <a:r>
              <a:rPr lang="en-US" dirty="0" smtClean="0"/>
              <a:t>University</a:t>
            </a:r>
            <a:r>
              <a:rPr lang="fr-CH" dirty="0" smtClean="0"/>
              <a:t> of Geneva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931"/>
            <a:ext cx="8720664" cy="4308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47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Two</a:t>
            </a:r>
            <a:r>
              <a:rPr lang="fr-CH" dirty="0" smtClean="0"/>
              <a:t> possible solutions: location of </a:t>
            </a:r>
            <a:r>
              <a:rPr lang="fr-CH" dirty="0" err="1" smtClean="0"/>
              <a:t>r</a:t>
            </a:r>
            <a:r>
              <a:rPr lang="fr-CH" baseline="-25000" dirty="0" err="1" smtClean="0"/>
              <a:t>m</a:t>
            </a:r>
            <a:endParaRPr lang="en-GB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472903" y="1912825"/>
            <a:ext cx="773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Comparing Wang and Ghosh &amp; Lamb prescriptions for the magnetospheric radius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41789" y="1955185"/>
            <a:ext cx="1154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(Bozzo 2009)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3" y="2370251"/>
            <a:ext cx="6210750" cy="4307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66" y="2431059"/>
            <a:ext cx="1297034" cy="16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Two</a:t>
            </a:r>
            <a:r>
              <a:rPr lang="fr-CH" dirty="0" smtClean="0"/>
              <a:t> possible solutions: location of </a:t>
            </a:r>
            <a:r>
              <a:rPr lang="fr-CH" dirty="0" err="1" smtClean="0"/>
              <a:t>r</a:t>
            </a:r>
            <a:r>
              <a:rPr lang="fr-CH" baseline="-25000" dirty="0" err="1" smtClean="0"/>
              <a:t>m</a:t>
            </a:r>
            <a:endParaRPr lang="en-GB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472903" y="1912825"/>
            <a:ext cx="773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Comparing Wang and Ghosh &amp; Lamb prescriptions for the magnetospheric radius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41789" y="1955185"/>
            <a:ext cx="1154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(Bozzo 2009)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9" y="2273104"/>
            <a:ext cx="6462058" cy="4482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2687" y="5051841"/>
            <a:ext cx="4017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Mass accretion rate corresponding to the X-ray luminosity of the low activity states in transitional pulsars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7794" y="2498753"/>
            <a:ext cx="21884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Assuming</a:t>
            </a:r>
            <a:r>
              <a:rPr lang="fr-CH" dirty="0" smtClean="0"/>
              <a:t> R</a:t>
            </a:r>
            <a:r>
              <a:rPr lang="fr-CH" baseline="-25000" dirty="0" smtClean="0"/>
              <a:t>M</a:t>
            </a:r>
            <a:r>
              <a:rPr lang="fr-CH" dirty="0" smtClean="0"/>
              <a:t>~0.9 R</a:t>
            </a:r>
            <a:r>
              <a:rPr lang="fr-CH" baseline="-25000" dirty="0" smtClean="0"/>
              <a:t>C</a:t>
            </a:r>
          </a:p>
          <a:p>
            <a:r>
              <a:rPr lang="fr-CH" dirty="0" smtClean="0"/>
              <a:t>More </a:t>
            </a:r>
            <a:r>
              <a:rPr lang="fr-CH" dirty="0" err="1" smtClean="0"/>
              <a:t>reasonable</a:t>
            </a:r>
            <a:r>
              <a:rPr lang="fr-CH" dirty="0" smtClean="0"/>
              <a:t> </a:t>
            </a:r>
            <a:r>
              <a:rPr lang="fr-CH" dirty="0" err="1" smtClean="0"/>
              <a:t>outflows</a:t>
            </a:r>
            <a:r>
              <a:rPr lang="fr-CH" dirty="0" smtClean="0"/>
              <a:t> </a:t>
            </a:r>
            <a:r>
              <a:rPr lang="fr-CH" dirty="0" err="1" smtClean="0"/>
              <a:t>could</a:t>
            </a:r>
            <a:r>
              <a:rPr lang="fr-CH" dirty="0" smtClean="0"/>
              <a:t> </a:t>
            </a:r>
            <a:r>
              <a:rPr lang="fr-CH" dirty="0" err="1" smtClean="0"/>
              <a:t>allow</a:t>
            </a:r>
            <a:r>
              <a:rPr lang="fr-CH" dirty="0" smtClean="0"/>
              <a:t> pulsations  </a:t>
            </a:r>
          </a:p>
          <a:p>
            <a:r>
              <a:rPr lang="fr-CH" sz="1600" dirty="0" err="1" smtClean="0">
                <a:solidFill>
                  <a:srgbClr val="FF0000"/>
                </a:solidFill>
              </a:rPr>
              <a:t>Ejected</a:t>
            </a:r>
            <a:r>
              <a:rPr lang="fr-CH" sz="1600" dirty="0" smtClean="0">
                <a:solidFill>
                  <a:srgbClr val="FF0000"/>
                </a:solidFill>
              </a:rPr>
              <a:t> mass: ~80-90%</a:t>
            </a:r>
          </a:p>
          <a:p>
            <a:r>
              <a:rPr lang="fr-CH" dirty="0" err="1" smtClean="0"/>
              <a:t>Closer</a:t>
            </a:r>
            <a:r>
              <a:rPr lang="fr-CH" dirty="0" smtClean="0"/>
              <a:t> to </a:t>
            </a:r>
            <a:r>
              <a:rPr lang="fr-CH" dirty="0" err="1" smtClean="0"/>
              <a:t>expected</a:t>
            </a:r>
            <a:r>
              <a:rPr lang="fr-CH" dirty="0" smtClean="0"/>
              <a:t> values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numerical</a:t>
            </a:r>
            <a:r>
              <a:rPr lang="fr-CH" dirty="0" smtClean="0"/>
              <a:t> simulations</a:t>
            </a:r>
          </a:p>
          <a:p>
            <a:endParaRPr lang="fr-CH" dirty="0" smtClean="0"/>
          </a:p>
          <a:p>
            <a:r>
              <a:rPr lang="fr-CH" dirty="0" smtClean="0"/>
              <a:t>(</a:t>
            </a:r>
            <a:r>
              <a:rPr lang="fr-CH" dirty="0" err="1" smtClean="0"/>
              <a:t>compared</a:t>
            </a:r>
            <a:r>
              <a:rPr lang="fr-CH" dirty="0" smtClean="0"/>
              <a:t> to the </a:t>
            </a:r>
            <a:r>
              <a:rPr lang="fr-CH" dirty="0" err="1" smtClean="0"/>
              <a:t>previous</a:t>
            </a:r>
            <a:r>
              <a:rPr lang="fr-CH" dirty="0" smtClean="0"/>
              <a:t> 99.8%)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1937442" y="3594228"/>
            <a:ext cx="724272" cy="1481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35792" y="3627871"/>
            <a:ext cx="353087" cy="154165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61912" y="5680731"/>
            <a:ext cx="1726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(Bozzo et </a:t>
            </a:r>
            <a:r>
              <a:rPr lang="en-US" sz="1400" dirty="0"/>
              <a:t>al. </a:t>
            </a:r>
            <a:r>
              <a:rPr lang="en-US" sz="1400" dirty="0" smtClean="0"/>
              <a:t>in prep.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39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Two</a:t>
            </a:r>
            <a:r>
              <a:rPr lang="fr-CH" dirty="0" smtClean="0"/>
              <a:t> possible solutions: location of </a:t>
            </a:r>
            <a:r>
              <a:rPr lang="fr-CH" dirty="0" err="1" smtClean="0"/>
              <a:t>r</a:t>
            </a:r>
            <a:r>
              <a:rPr lang="fr-CH" baseline="-25000" dirty="0" err="1" smtClean="0"/>
              <a:t>m</a:t>
            </a:r>
            <a:endParaRPr lang="en-GB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59" y="1912825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inclined dipole </a:t>
            </a:r>
            <a:r>
              <a:rPr lang="en-US" dirty="0" smtClean="0"/>
              <a:t>case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6472" r="1452" b="3831"/>
          <a:stretch/>
        </p:blipFill>
        <p:spPr>
          <a:xfrm>
            <a:off x="5875698" y="2652802"/>
            <a:ext cx="3136459" cy="1457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1" y="4631714"/>
            <a:ext cx="4286761" cy="6905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21416" y="1949049"/>
            <a:ext cx="1122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(Wang1997)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8" b="56732"/>
          <a:stretch/>
        </p:blipFill>
        <p:spPr>
          <a:xfrm>
            <a:off x="545328" y="5412027"/>
            <a:ext cx="2632440" cy="76243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593410" y="4631714"/>
            <a:ext cx="2109457" cy="7966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4" t="53453"/>
          <a:stretch/>
        </p:blipFill>
        <p:spPr>
          <a:xfrm>
            <a:off x="3177768" y="5428401"/>
            <a:ext cx="4841007" cy="82021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52663" y="5630279"/>
            <a:ext cx="379731" cy="41646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85103" y="5630279"/>
            <a:ext cx="379731" cy="41646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5328" y="6201430"/>
            <a:ext cx="7891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ym typeface="Symbol" panose="05050102010706020507" pitchFamily="18" charset="2"/>
              </a:rPr>
              <a:t></a:t>
            </a:r>
            <a:r>
              <a:rPr lang="en-GB" dirty="0" smtClean="0">
                <a:sym typeface="Symbol" panose="05050102010706020507" pitchFamily="18" charset="2"/>
              </a:rPr>
              <a:t> is the inclination angle between the rotation and magnetic axis of the neutron star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0" y="2310539"/>
            <a:ext cx="4653481" cy="219477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2874427" y="2426329"/>
            <a:ext cx="48283" cy="1931521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444436" y="2505146"/>
            <a:ext cx="903276" cy="1838713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04253" y="2171797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sym typeface="Symbol" panose="05050102010706020507" pitchFamily="18" charset="2"/>
              </a:rPr>
              <a:t>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Two</a:t>
            </a:r>
            <a:r>
              <a:rPr lang="fr-CH" dirty="0" smtClean="0"/>
              <a:t> possible solutions: location of </a:t>
            </a:r>
            <a:r>
              <a:rPr lang="fr-CH" dirty="0" err="1" smtClean="0"/>
              <a:t>r</a:t>
            </a:r>
            <a:r>
              <a:rPr lang="fr-CH" baseline="-25000" dirty="0" err="1" smtClean="0"/>
              <a:t>m</a:t>
            </a:r>
            <a:endParaRPr lang="en-GB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59" y="1912825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inclined dipole </a:t>
            </a:r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21416" y="1949049"/>
            <a:ext cx="1122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(Wang1997)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9" y="2313427"/>
            <a:ext cx="6462058" cy="4401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2687" y="5051841"/>
            <a:ext cx="4017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Mass accretion rate corresponding to the X-ray luminosity of the low activity states in transitional pulsars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7794" y="2498753"/>
            <a:ext cx="21884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Assuming</a:t>
            </a:r>
            <a:r>
              <a:rPr lang="fr-CH" dirty="0" smtClean="0"/>
              <a:t> R</a:t>
            </a:r>
            <a:r>
              <a:rPr lang="fr-CH" baseline="-25000" dirty="0" smtClean="0"/>
              <a:t>M</a:t>
            </a:r>
            <a:r>
              <a:rPr lang="fr-CH" dirty="0" smtClean="0"/>
              <a:t>~0.9 R</a:t>
            </a:r>
            <a:r>
              <a:rPr lang="fr-CH" baseline="-25000" dirty="0" smtClean="0"/>
              <a:t>C</a:t>
            </a:r>
          </a:p>
          <a:p>
            <a:r>
              <a:rPr lang="fr-CH" sz="1600" dirty="0" err="1" smtClean="0">
                <a:solidFill>
                  <a:srgbClr val="FF0000"/>
                </a:solidFill>
              </a:rPr>
              <a:t>Ejected</a:t>
            </a:r>
            <a:r>
              <a:rPr lang="fr-CH" sz="1600" dirty="0" smtClean="0">
                <a:solidFill>
                  <a:srgbClr val="FF0000"/>
                </a:solidFill>
              </a:rPr>
              <a:t> mass: ~60-70%</a:t>
            </a:r>
          </a:p>
        </p:txBody>
      </p:sp>
      <p:sp>
        <p:nvSpPr>
          <p:cNvPr id="23" name="Oval 22"/>
          <p:cNvSpPr/>
          <p:nvPr/>
        </p:nvSpPr>
        <p:spPr>
          <a:xfrm>
            <a:off x="1937442" y="3630440"/>
            <a:ext cx="724272" cy="1481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>
            <a:stCxn id="23" idx="4"/>
          </p:cNvCxnSpPr>
          <p:nvPr/>
        </p:nvCxnSpPr>
        <p:spPr>
          <a:xfrm>
            <a:off x="2299578" y="3778551"/>
            <a:ext cx="389301" cy="1390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515391">
            <a:off x="3248079" y="414490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 = 60°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161912" y="5680731"/>
            <a:ext cx="1726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(Bozzo et </a:t>
            </a:r>
            <a:r>
              <a:rPr lang="en-US" sz="1400" dirty="0"/>
              <a:t>al. </a:t>
            </a:r>
            <a:r>
              <a:rPr lang="en-US" sz="1400" dirty="0" smtClean="0"/>
              <a:t>in prep.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9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Two</a:t>
            </a:r>
            <a:r>
              <a:rPr lang="fr-CH" dirty="0" smtClean="0"/>
              <a:t> possible solutions: location of </a:t>
            </a:r>
            <a:r>
              <a:rPr lang="fr-CH" dirty="0" err="1" smtClean="0"/>
              <a:t>r</a:t>
            </a:r>
            <a:r>
              <a:rPr lang="fr-CH" baseline="-25000" dirty="0" err="1" smtClean="0"/>
              <a:t>m</a:t>
            </a:r>
            <a:endParaRPr lang="en-GB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59" y="1912825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inclined dipole </a:t>
            </a:r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21416" y="1949049"/>
            <a:ext cx="1122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(Wang1997)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4" y="2313427"/>
            <a:ext cx="6261667" cy="4401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2687" y="5051841"/>
            <a:ext cx="4017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Mass accretion rate corresponding to the X-ray luminosity of the low activity states in transitional pulsars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7794" y="2498753"/>
            <a:ext cx="21884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Assuming</a:t>
            </a:r>
            <a:r>
              <a:rPr lang="fr-CH" dirty="0" smtClean="0"/>
              <a:t> R</a:t>
            </a:r>
            <a:r>
              <a:rPr lang="fr-CH" baseline="-25000" dirty="0" smtClean="0"/>
              <a:t>M</a:t>
            </a:r>
            <a:r>
              <a:rPr lang="fr-CH" dirty="0" smtClean="0"/>
              <a:t>~0.9 R</a:t>
            </a:r>
            <a:r>
              <a:rPr lang="fr-CH" baseline="-25000" dirty="0" smtClean="0"/>
              <a:t>C</a:t>
            </a:r>
          </a:p>
          <a:p>
            <a:r>
              <a:rPr lang="fr-CH" dirty="0" smtClean="0"/>
              <a:t>More </a:t>
            </a:r>
            <a:r>
              <a:rPr lang="fr-CH" dirty="0" err="1" smtClean="0"/>
              <a:t>reasonable</a:t>
            </a:r>
            <a:r>
              <a:rPr lang="fr-CH" dirty="0" smtClean="0"/>
              <a:t> </a:t>
            </a:r>
            <a:r>
              <a:rPr lang="fr-CH" dirty="0" err="1" smtClean="0"/>
              <a:t>outflows</a:t>
            </a:r>
            <a:r>
              <a:rPr lang="fr-CH" dirty="0" smtClean="0"/>
              <a:t> </a:t>
            </a:r>
            <a:r>
              <a:rPr lang="fr-CH" dirty="0" err="1" smtClean="0"/>
              <a:t>could</a:t>
            </a:r>
            <a:r>
              <a:rPr lang="fr-CH" dirty="0" smtClean="0"/>
              <a:t> </a:t>
            </a:r>
            <a:r>
              <a:rPr lang="fr-CH" dirty="0" err="1" smtClean="0"/>
              <a:t>allow</a:t>
            </a:r>
            <a:r>
              <a:rPr lang="fr-CH" dirty="0" smtClean="0"/>
              <a:t> pulsations  </a:t>
            </a:r>
          </a:p>
          <a:p>
            <a:r>
              <a:rPr lang="fr-CH" sz="1600" dirty="0" err="1" smtClean="0">
                <a:solidFill>
                  <a:srgbClr val="FF0000"/>
                </a:solidFill>
              </a:rPr>
              <a:t>Ejected</a:t>
            </a:r>
            <a:r>
              <a:rPr lang="fr-CH" sz="1600" dirty="0" smtClean="0">
                <a:solidFill>
                  <a:srgbClr val="FF0000"/>
                </a:solidFill>
              </a:rPr>
              <a:t> mass: ~20-30%</a:t>
            </a:r>
          </a:p>
          <a:p>
            <a:r>
              <a:rPr lang="fr-CH" dirty="0" err="1" smtClean="0"/>
              <a:t>Closer</a:t>
            </a:r>
            <a:r>
              <a:rPr lang="fr-CH" dirty="0" smtClean="0"/>
              <a:t> to </a:t>
            </a:r>
            <a:r>
              <a:rPr lang="fr-CH" dirty="0" err="1" smtClean="0"/>
              <a:t>expected</a:t>
            </a:r>
            <a:r>
              <a:rPr lang="fr-CH" dirty="0" smtClean="0"/>
              <a:t> values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numerical</a:t>
            </a:r>
            <a:r>
              <a:rPr lang="fr-CH" dirty="0" smtClean="0"/>
              <a:t> simulations</a:t>
            </a:r>
          </a:p>
          <a:p>
            <a:endParaRPr lang="fr-CH" dirty="0" smtClean="0"/>
          </a:p>
          <a:p>
            <a:r>
              <a:rPr lang="fr-CH" dirty="0" smtClean="0"/>
              <a:t>(</a:t>
            </a:r>
            <a:r>
              <a:rPr lang="fr-CH" dirty="0" err="1" smtClean="0"/>
              <a:t>compared</a:t>
            </a:r>
            <a:r>
              <a:rPr lang="fr-CH" dirty="0" smtClean="0"/>
              <a:t> to the </a:t>
            </a:r>
            <a:r>
              <a:rPr lang="fr-CH" dirty="0" err="1" smtClean="0"/>
              <a:t>previous</a:t>
            </a:r>
            <a:r>
              <a:rPr lang="fr-CH" dirty="0" smtClean="0"/>
              <a:t> 99.8%)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1493829" y="3630440"/>
            <a:ext cx="724272" cy="1481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>
            <a:stCxn id="23" idx="4"/>
          </p:cNvCxnSpPr>
          <p:nvPr/>
        </p:nvCxnSpPr>
        <p:spPr>
          <a:xfrm>
            <a:off x="1855965" y="3778551"/>
            <a:ext cx="389301" cy="1390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515391">
            <a:off x="2908306" y="4499695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 = 80°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161912" y="5680731"/>
            <a:ext cx="1726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(Bozzo et </a:t>
            </a:r>
            <a:r>
              <a:rPr lang="en-US" sz="1400" dirty="0"/>
              <a:t>al. </a:t>
            </a:r>
            <a:r>
              <a:rPr lang="en-US" sz="1400" dirty="0" smtClean="0"/>
              <a:t>in prep.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41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Two</a:t>
            </a:r>
            <a:r>
              <a:rPr lang="fr-CH" dirty="0" smtClean="0"/>
              <a:t> possible solutions: location of </a:t>
            </a:r>
            <a:r>
              <a:rPr lang="fr-CH" dirty="0" err="1" smtClean="0"/>
              <a:t>r</a:t>
            </a:r>
            <a:r>
              <a:rPr lang="fr-CH" baseline="-25000" dirty="0" err="1" smtClean="0"/>
              <a:t>m</a:t>
            </a:r>
            <a:endParaRPr lang="en-GB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59" y="1912825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inclined dipole </a:t>
            </a:r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21416" y="1949049"/>
            <a:ext cx="1122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(Wang1997)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4" y="2351252"/>
            <a:ext cx="6261667" cy="43259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07794" y="2498753"/>
            <a:ext cx="218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Assuming</a:t>
            </a:r>
            <a:r>
              <a:rPr lang="fr-CH" dirty="0" smtClean="0"/>
              <a:t> R</a:t>
            </a:r>
            <a:r>
              <a:rPr lang="fr-CH" baseline="-25000" dirty="0" smtClean="0"/>
              <a:t>M</a:t>
            </a:r>
            <a:r>
              <a:rPr lang="fr-CH" dirty="0" smtClean="0"/>
              <a:t>~0.9 R</a:t>
            </a:r>
            <a:r>
              <a:rPr lang="fr-CH" baseline="-25000" dirty="0" smtClean="0"/>
              <a:t>C</a:t>
            </a:r>
          </a:p>
          <a:p>
            <a:r>
              <a:rPr lang="fr-CH" dirty="0" smtClean="0">
                <a:solidFill>
                  <a:srgbClr val="FF0000"/>
                </a:solidFill>
              </a:rPr>
              <a:t>Ejection not </a:t>
            </a:r>
            <a:r>
              <a:rPr lang="fr-CH" dirty="0" err="1" smtClean="0">
                <a:solidFill>
                  <a:srgbClr val="FF0000"/>
                </a:solidFill>
              </a:rPr>
              <a:t>required</a:t>
            </a:r>
            <a:endParaRPr lang="fr-CH" dirty="0" smtClean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93829" y="3965410"/>
            <a:ext cx="724272" cy="1481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1515391">
            <a:off x="2908306" y="4409165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 = 89°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651776" y="5573790"/>
            <a:ext cx="1726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(Bozzo et </a:t>
            </a:r>
            <a:r>
              <a:rPr lang="en-US" sz="1400" dirty="0"/>
              <a:t>al. </a:t>
            </a:r>
            <a:r>
              <a:rPr lang="en-US" sz="1400" dirty="0" smtClean="0"/>
              <a:t>in prep.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30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Sometimes it is said that the magnetospheric radius within different approximations is always consistent within a factor of 2-3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In neutron star LMXBs (and transitional pulsars) that is an enormous uncertainty: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R</a:t>
            </a:r>
            <a:r>
              <a:rPr lang="en-US" baseline="-25000" dirty="0" smtClean="0"/>
              <a:t>C</a:t>
            </a:r>
            <a:r>
              <a:rPr lang="en-US" dirty="0" smtClean="0"/>
              <a:t> ~ 2x10</a:t>
            </a:r>
            <a:r>
              <a:rPr lang="en-US" baseline="30000" dirty="0" smtClean="0"/>
              <a:t>6</a:t>
            </a:r>
            <a:r>
              <a:rPr lang="en-US" dirty="0" smtClean="0"/>
              <a:t> cm (corotation radius)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R</a:t>
            </a:r>
            <a:r>
              <a:rPr lang="en-US" baseline="-25000" dirty="0" smtClean="0"/>
              <a:t>CL</a:t>
            </a:r>
            <a:r>
              <a:rPr lang="en-US" dirty="0" smtClean="0"/>
              <a:t> ~ 5 x 10</a:t>
            </a:r>
            <a:r>
              <a:rPr lang="en-US" baseline="30000" dirty="0" smtClean="0"/>
              <a:t>6</a:t>
            </a:r>
            <a:r>
              <a:rPr lang="en-US" dirty="0" smtClean="0"/>
              <a:t> cm  (light cylinder radius)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Different theories predict very different behaviors for the dependence of the magnetospheric radius from the mass accretion rate, especially when the ‘propeller’ regime is supposed to sets in (R</a:t>
            </a:r>
            <a:r>
              <a:rPr lang="en-US" baseline="-25000" dirty="0" smtClean="0"/>
              <a:t>M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 R</a:t>
            </a:r>
            <a:r>
              <a:rPr lang="en-US" baseline="-25000" dirty="0" smtClean="0">
                <a:sym typeface="Symbol" panose="05050102010706020507" pitchFamily="18" charset="2"/>
              </a:rPr>
              <a:t>C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362473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It is possible that transitional pulsars are neutron star LMXBs with a particularly high inclination angle between the spin and magnetic field axis - supported also from observations: </a:t>
            </a:r>
            <a:r>
              <a:rPr lang="en-US" dirty="0" smtClean="0">
                <a:sym typeface="Symbol" panose="05050102010706020507" pitchFamily="18" charset="2"/>
              </a:rPr>
              <a:t></a:t>
            </a:r>
            <a:r>
              <a:rPr lang="en-US" dirty="0" smtClean="0"/>
              <a:t>&gt;60°  (</a:t>
            </a:r>
            <a:r>
              <a:rPr lang="en-US" sz="1600" dirty="0" smtClean="0"/>
              <a:t>De Martino 2014; </a:t>
            </a:r>
            <a:r>
              <a:rPr lang="en-US" sz="1600" dirty="0" err="1" smtClean="0"/>
              <a:t>Papitto</a:t>
            </a:r>
            <a:r>
              <a:rPr lang="en-US" sz="1600" dirty="0" smtClean="0"/>
              <a:t> 2014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We cannot exclude that most of the accreting millisecond X-ray pulsars display pulsations at ~10</a:t>
            </a:r>
            <a:r>
              <a:rPr lang="en-US" baseline="30000" dirty="0" smtClean="0"/>
              <a:t>33</a:t>
            </a:r>
            <a:r>
              <a:rPr lang="en-US" dirty="0" smtClean="0"/>
              <a:t> erg/s (but detections are hampered by the low statistics due to the larger distance).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30" y="150392"/>
            <a:ext cx="4612632" cy="6404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9240" y="5604095"/>
            <a:ext cx="1429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(Archibald 2014)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819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Transitional pulsars pulsations at unprecedentedly low X-ray Luminosities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3" y="4598266"/>
            <a:ext cx="3066095" cy="2039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82" y="4952246"/>
            <a:ext cx="2833380" cy="1694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38" y="2066727"/>
            <a:ext cx="2038494" cy="2876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517202" y="2084832"/>
            <a:ext cx="2642798" cy="24886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9665" y="2118516"/>
            <a:ext cx="19164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XSS 12270-4859</a:t>
            </a:r>
          </a:p>
          <a:p>
            <a:r>
              <a:rPr lang="fr-CH" dirty="0" err="1" smtClean="0"/>
              <a:t>P</a:t>
            </a:r>
            <a:r>
              <a:rPr lang="fr-CH" baseline="-25000" dirty="0" err="1" smtClean="0"/>
              <a:t>spin</a:t>
            </a:r>
            <a:r>
              <a:rPr lang="fr-CH" dirty="0" smtClean="0"/>
              <a:t> = 1.69 ms</a:t>
            </a:r>
          </a:p>
          <a:p>
            <a:r>
              <a:rPr lang="fr-CH" dirty="0" smtClean="0"/>
              <a:t>L</a:t>
            </a:r>
            <a:r>
              <a:rPr lang="fr-CH" baseline="-25000" dirty="0" smtClean="0"/>
              <a:t>X</a:t>
            </a:r>
            <a:r>
              <a:rPr lang="fr-CH" dirty="0" smtClean="0"/>
              <a:t> = 5x10</a:t>
            </a:r>
            <a:r>
              <a:rPr lang="fr-CH" baseline="30000" dirty="0" smtClean="0"/>
              <a:t>33</a:t>
            </a:r>
            <a:r>
              <a:rPr lang="fr-CH" dirty="0" smtClean="0"/>
              <a:t> erg/s</a:t>
            </a:r>
          </a:p>
          <a:p>
            <a:endParaRPr lang="fr-CH" dirty="0" smtClean="0"/>
          </a:p>
          <a:p>
            <a:r>
              <a:rPr lang="fr-CH" sz="1400" dirty="0" smtClean="0"/>
              <a:t>(</a:t>
            </a:r>
            <a:r>
              <a:rPr lang="fr-CH" sz="1400" dirty="0" err="1" smtClean="0"/>
              <a:t>Papitto</a:t>
            </a:r>
            <a:r>
              <a:rPr lang="fr-CH" sz="1400" dirty="0" smtClean="0"/>
              <a:t> et al. 2015)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7220" y="2129017"/>
            <a:ext cx="188064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PSR J1023+0038</a:t>
            </a:r>
          </a:p>
          <a:p>
            <a:r>
              <a:rPr lang="fr-CH" dirty="0" err="1" smtClean="0"/>
              <a:t>P</a:t>
            </a:r>
            <a:r>
              <a:rPr lang="fr-CH" baseline="-25000" dirty="0" err="1" smtClean="0"/>
              <a:t>spin</a:t>
            </a:r>
            <a:r>
              <a:rPr lang="fr-CH" dirty="0" smtClean="0"/>
              <a:t> = 1.69 ms</a:t>
            </a:r>
          </a:p>
          <a:p>
            <a:r>
              <a:rPr lang="fr-CH" dirty="0" smtClean="0"/>
              <a:t>L</a:t>
            </a:r>
            <a:r>
              <a:rPr lang="fr-CH" baseline="-25000" dirty="0" smtClean="0"/>
              <a:t>X</a:t>
            </a:r>
            <a:r>
              <a:rPr lang="fr-CH" dirty="0" smtClean="0"/>
              <a:t> = 3x10</a:t>
            </a:r>
            <a:r>
              <a:rPr lang="fr-CH" baseline="30000" dirty="0" smtClean="0"/>
              <a:t>33</a:t>
            </a:r>
            <a:r>
              <a:rPr lang="fr-CH" dirty="0" smtClean="0"/>
              <a:t> erg/s</a:t>
            </a:r>
          </a:p>
          <a:p>
            <a:endParaRPr lang="fr-CH" dirty="0"/>
          </a:p>
          <a:p>
            <a:r>
              <a:rPr lang="fr-CH" sz="1400" dirty="0" smtClean="0"/>
              <a:t>(Archibald et al. 2014)</a:t>
            </a:r>
          </a:p>
        </p:txBody>
      </p:sp>
    </p:spTree>
    <p:extLst>
      <p:ext uri="{BB962C8B-B14F-4D97-AF65-F5344CB8AC3E}">
        <p14:creationId xmlns:p14="http://schemas.microsoft.com/office/powerpoint/2010/main" val="30305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Transitional pulsars pulsations at unprecedentedly low X-ray Luminosities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3" y="2148353"/>
            <a:ext cx="4694986" cy="2640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262" y="4852804"/>
            <a:ext cx="4694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Accretion proceeds as long as the magnetospheric radius is smaller than the corotation radius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262" y="5833980"/>
            <a:ext cx="3775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M</a:t>
            </a:r>
            <a:r>
              <a:rPr lang="en-US" dirty="0" smtClean="0"/>
              <a:t> &lt; R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Accretion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baseline="-25000" dirty="0" smtClean="0"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 &gt; R</a:t>
            </a:r>
            <a:r>
              <a:rPr lang="en-US" baseline="-25000" dirty="0" smtClean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  Propeller effect (ejection)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8" t="2478" r="8840" b="7920"/>
          <a:stretch/>
        </p:blipFill>
        <p:spPr>
          <a:xfrm>
            <a:off x="5305330" y="2148352"/>
            <a:ext cx="3757188" cy="2640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7249" y="4852803"/>
            <a:ext cx="3815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propeller regime, the rapidly rotating neutron star generates powerful outflows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47249" y="5833980"/>
            <a:ext cx="1402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</a:t>
            </a:r>
            <a:r>
              <a:rPr lang="en-US" baseline="-25000" dirty="0" smtClean="0">
                <a:sym typeface="Symbol" panose="05050102010706020507" pitchFamily="18" charset="2"/>
              </a:rPr>
              <a:t>K</a:t>
            </a:r>
            <a:r>
              <a:rPr lang="en-US" dirty="0" smtClean="0">
                <a:sym typeface="Symbol" panose="05050102010706020507" pitchFamily="18" charset="2"/>
              </a:rPr>
              <a:t> = </a:t>
            </a:r>
            <a:r>
              <a:rPr lang="en-US" baseline="-25000" dirty="0" smtClean="0">
                <a:sym typeface="Symbol" panose="05050102010706020507" pitchFamily="18" charset="2"/>
              </a:rPr>
              <a:t>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 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sz="3600" dirty="0" smtClean="0">
                <a:sym typeface="Wingdings" panose="05000000000000000000" pitchFamily="2" charset="2"/>
              </a:rPr>
              <a:t>R</a:t>
            </a:r>
            <a:r>
              <a:rPr lang="en-US" sz="3600" baseline="-25000" dirty="0" smtClean="0">
                <a:sym typeface="Wingdings" panose="05000000000000000000" pitchFamily="2" charset="2"/>
              </a:rPr>
              <a:t>M</a:t>
            </a:r>
            <a:r>
              <a:rPr lang="en-US" sz="3600" dirty="0" smtClean="0">
                <a:sym typeface="Wingdings" panose="05000000000000000000" pitchFamily="2" charset="2"/>
              </a:rPr>
              <a:t> ?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2018"/>
          <a:stretch/>
        </p:blipFill>
        <p:spPr>
          <a:xfrm>
            <a:off x="6437955" y="5803293"/>
            <a:ext cx="2669830" cy="4345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83924" y="2148204"/>
            <a:ext cx="1881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(Romanova et al. 2014)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729212" y="3485585"/>
            <a:ext cx="1158845" cy="905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66189" y="339875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US" sz="3200" b="1" baseline="-25000" dirty="0">
                <a:solidFill>
                  <a:srgbClr val="FF0000"/>
                </a:solidFill>
              </a:rPr>
              <a:t>M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Transitional pulsars pulsations at unprecedentedly low X-ray Luminosities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8" y="2313152"/>
            <a:ext cx="8398416" cy="4304923"/>
          </a:xfrm>
        </p:spPr>
      </p:pic>
      <p:sp>
        <p:nvSpPr>
          <p:cNvPr id="5" name="TextBox 4"/>
          <p:cNvSpPr txBox="1"/>
          <p:nvPr/>
        </p:nvSpPr>
        <p:spPr>
          <a:xfrm>
            <a:off x="581540" y="1912825"/>
            <a:ext cx="377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simplest</a:t>
            </a:r>
            <a:r>
              <a:rPr lang="fr-CH" dirty="0" smtClean="0"/>
              <a:t> ‘</a:t>
            </a:r>
            <a:r>
              <a:rPr lang="fr-CH" dirty="0" err="1" smtClean="0"/>
              <a:t>spherical</a:t>
            </a:r>
            <a:r>
              <a:rPr lang="fr-CH" dirty="0" smtClean="0"/>
              <a:t>’ approximation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84" y="5891539"/>
            <a:ext cx="4113714" cy="4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Transitional pulsars pulsations at unprecedentedly low X-ray Luminosities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8" y="3800462"/>
            <a:ext cx="1679817" cy="2370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517202" y="2084832"/>
            <a:ext cx="1679817" cy="1581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8109" y="2101858"/>
            <a:ext cx="19164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XSS 12270-4859</a:t>
            </a:r>
          </a:p>
          <a:p>
            <a:r>
              <a:rPr lang="fr-CH" dirty="0" err="1" smtClean="0"/>
              <a:t>P</a:t>
            </a:r>
            <a:r>
              <a:rPr lang="fr-CH" baseline="-25000" dirty="0" err="1" smtClean="0"/>
              <a:t>spin</a:t>
            </a:r>
            <a:r>
              <a:rPr lang="fr-CH" dirty="0" smtClean="0"/>
              <a:t> = 1.69 ms</a:t>
            </a:r>
          </a:p>
          <a:p>
            <a:r>
              <a:rPr lang="fr-CH" dirty="0" smtClean="0"/>
              <a:t>L</a:t>
            </a:r>
            <a:r>
              <a:rPr lang="fr-CH" baseline="-25000" dirty="0" smtClean="0"/>
              <a:t>X</a:t>
            </a:r>
            <a:r>
              <a:rPr lang="fr-CH" dirty="0" smtClean="0"/>
              <a:t> = 5x10</a:t>
            </a:r>
            <a:r>
              <a:rPr lang="fr-CH" baseline="30000" dirty="0" smtClean="0"/>
              <a:t>33</a:t>
            </a:r>
            <a:r>
              <a:rPr lang="fr-CH" dirty="0" smtClean="0"/>
              <a:t> erg/s</a:t>
            </a:r>
          </a:p>
          <a:p>
            <a:endParaRPr lang="fr-CH" dirty="0" smtClean="0"/>
          </a:p>
          <a:p>
            <a:r>
              <a:rPr lang="fr-CH" sz="1400" dirty="0" smtClean="0"/>
              <a:t>(</a:t>
            </a:r>
            <a:r>
              <a:rPr lang="fr-CH" sz="1400" dirty="0" err="1" smtClean="0"/>
              <a:t>Papitto</a:t>
            </a:r>
            <a:r>
              <a:rPr lang="fr-CH" sz="1400" dirty="0" smtClean="0"/>
              <a:t> et al. 2015)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8109" y="3747597"/>
            <a:ext cx="188064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PSR J1023+0038</a:t>
            </a:r>
          </a:p>
          <a:p>
            <a:r>
              <a:rPr lang="fr-CH" dirty="0" err="1" smtClean="0"/>
              <a:t>P</a:t>
            </a:r>
            <a:r>
              <a:rPr lang="fr-CH" baseline="-25000" dirty="0" err="1" smtClean="0"/>
              <a:t>spin</a:t>
            </a:r>
            <a:r>
              <a:rPr lang="fr-CH" dirty="0" smtClean="0"/>
              <a:t> = 1.69 ms</a:t>
            </a:r>
          </a:p>
          <a:p>
            <a:r>
              <a:rPr lang="fr-CH" dirty="0" smtClean="0"/>
              <a:t>L</a:t>
            </a:r>
            <a:r>
              <a:rPr lang="fr-CH" baseline="-25000" dirty="0" smtClean="0"/>
              <a:t>X</a:t>
            </a:r>
            <a:r>
              <a:rPr lang="fr-CH" dirty="0" smtClean="0"/>
              <a:t> = 3x10</a:t>
            </a:r>
            <a:r>
              <a:rPr lang="fr-CH" baseline="30000" dirty="0" smtClean="0"/>
              <a:t>33</a:t>
            </a:r>
            <a:r>
              <a:rPr lang="fr-CH" dirty="0" smtClean="0"/>
              <a:t> erg/s</a:t>
            </a:r>
          </a:p>
          <a:p>
            <a:endParaRPr lang="fr-CH" dirty="0"/>
          </a:p>
          <a:p>
            <a:r>
              <a:rPr lang="fr-CH" sz="1400" dirty="0" smtClean="0"/>
              <a:t>(Archibald et al. 2014)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89" y="2143472"/>
            <a:ext cx="4113714" cy="440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2018"/>
          <a:stretch/>
        </p:blipFill>
        <p:spPr>
          <a:xfrm>
            <a:off x="4762642" y="2669820"/>
            <a:ext cx="3955182" cy="643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79" y="3737091"/>
            <a:ext cx="2406743" cy="529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49" y="5358237"/>
            <a:ext cx="3044968" cy="4247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02886" y="3322556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 smtClean="0"/>
              <a:t>Accretion</a:t>
            </a:r>
            <a:r>
              <a:rPr lang="fr-CH" dirty="0" smtClean="0"/>
              <a:t> </a:t>
            </a:r>
            <a:r>
              <a:rPr lang="fr-CH" dirty="0" err="1" smtClean="0"/>
              <a:t>only</a:t>
            </a:r>
            <a:r>
              <a:rPr lang="fr-CH" dirty="0" smtClean="0"/>
              <a:t> if: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683141" y="4358990"/>
            <a:ext cx="4254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But the </a:t>
            </a:r>
            <a:r>
              <a:rPr lang="fr-CH" dirty="0" err="1" smtClean="0"/>
              <a:t>resulting</a:t>
            </a:r>
            <a:r>
              <a:rPr lang="fr-CH" dirty="0" smtClean="0"/>
              <a:t> X-ray </a:t>
            </a:r>
            <a:r>
              <a:rPr lang="fr-CH" dirty="0" err="1" smtClean="0"/>
              <a:t>luminosity</a:t>
            </a:r>
            <a:r>
              <a:rPr lang="fr-CH" dirty="0" smtClean="0"/>
              <a:t> </a:t>
            </a:r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orders</a:t>
            </a:r>
            <a:r>
              <a:rPr lang="fr-CH" dirty="0" smtClean="0"/>
              <a:t> of magnitudes </a:t>
            </a:r>
            <a:r>
              <a:rPr lang="fr-CH" dirty="0" err="1" smtClean="0"/>
              <a:t>above</a:t>
            </a:r>
            <a:r>
              <a:rPr lang="fr-CH" dirty="0" smtClean="0"/>
              <a:t> the </a:t>
            </a:r>
            <a:r>
              <a:rPr lang="fr-CH" dirty="0" err="1" smtClean="0"/>
              <a:t>observed</a:t>
            </a:r>
            <a:r>
              <a:rPr lang="fr-CH" dirty="0" smtClean="0"/>
              <a:t> one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966233" y="5739900"/>
            <a:ext cx="900000" cy="905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726320" y="4662535"/>
            <a:ext cx="1267740" cy="754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753479" y="2996220"/>
            <a:ext cx="1240581" cy="204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4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Two</a:t>
            </a:r>
            <a:r>
              <a:rPr lang="fr-CH" dirty="0" smtClean="0"/>
              <a:t> possible solutions: </a:t>
            </a:r>
            <a:r>
              <a:rPr lang="fr-CH" dirty="0" err="1" smtClean="0"/>
              <a:t>outflows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81540" y="1912825"/>
            <a:ext cx="295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Unrealistically large outflows: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8" t="2478" r="8840" b="7920"/>
          <a:stretch/>
        </p:blipFill>
        <p:spPr>
          <a:xfrm>
            <a:off x="5305330" y="2148352"/>
            <a:ext cx="3757188" cy="264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0" y="2396969"/>
            <a:ext cx="4113714" cy="44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4" y="4362914"/>
            <a:ext cx="3044968" cy="403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453" y="3622525"/>
            <a:ext cx="467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</a:t>
            </a:r>
            <a:r>
              <a:rPr lang="en-US" dirty="0" smtClean="0">
                <a:solidFill>
                  <a:srgbClr val="FF0000"/>
                </a:solidFill>
              </a:rPr>
              <a:t>99.8 %</a:t>
            </a:r>
            <a:r>
              <a:rPr lang="en-US" dirty="0" smtClean="0"/>
              <a:t> of the material arriving at R</a:t>
            </a:r>
            <a:r>
              <a:rPr lang="en-US" baseline="-25000" dirty="0" smtClean="0"/>
              <a:t>M</a:t>
            </a:r>
            <a:r>
              <a:rPr lang="en-US" dirty="0" smtClean="0"/>
              <a:t> shall be </a:t>
            </a:r>
            <a:r>
              <a:rPr lang="en-US" dirty="0" smtClean="0">
                <a:solidFill>
                  <a:srgbClr val="FF0000"/>
                </a:solidFill>
              </a:rPr>
              <a:t>ejected</a:t>
            </a:r>
            <a:r>
              <a:rPr lang="en-US" dirty="0" smtClean="0"/>
              <a:t> by powerful outflows to get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3" y="2938835"/>
            <a:ext cx="2406743" cy="529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452" y="5721527"/>
            <a:ext cx="852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Radio observations support the idea of strong outflows in these systems, but from numerical simulations the strongest ejections reach ~70-80 % </a:t>
            </a:r>
            <a:r>
              <a:rPr lang="en-US" sz="1400" dirty="0" smtClean="0"/>
              <a:t>(</a:t>
            </a:r>
            <a:r>
              <a:rPr lang="en-US" sz="1400" dirty="0" err="1" smtClean="0"/>
              <a:t>Lii</a:t>
            </a:r>
            <a:r>
              <a:rPr lang="en-US" sz="1400" dirty="0" smtClean="0"/>
              <a:t> et al. 2014)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43249" y="4816589"/>
            <a:ext cx="1881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(Romanova et </a:t>
            </a:r>
            <a:r>
              <a:rPr lang="en-US" sz="1400" dirty="0"/>
              <a:t>al. 2014)</a:t>
            </a:r>
          </a:p>
        </p:txBody>
      </p:sp>
    </p:spTree>
    <p:extLst>
      <p:ext uri="{BB962C8B-B14F-4D97-AF65-F5344CB8AC3E}">
        <p14:creationId xmlns:p14="http://schemas.microsoft.com/office/powerpoint/2010/main" val="36372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Two</a:t>
            </a:r>
            <a:r>
              <a:rPr lang="fr-CH" dirty="0" smtClean="0"/>
              <a:t> possible solutions: location of </a:t>
            </a:r>
            <a:r>
              <a:rPr lang="fr-CH" dirty="0" err="1" smtClean="0"/>
              <a:t>r</a:t>
            </a:r>
            <a:r>
              <a:rPr lang="fr-CH" baseline="-25000" dirty="0" err="1" smtClean="0"/>
              <a:t>m</a:t>
            </a:r>
            <a:endParaRPr lang="en-GB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463849" y="1912825"/>
            <a:ext cx="862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Beyond the spherical approximation: magnetically threaded disk models </a:t>
            </a:r>
            <a:r>
              <a:rPr lang="en-US" sz="1400" dirty="0" smtClean="0"/>
              <a:t>(Ghosh &amp; Lamb 1978-9)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6472" r="1452" b="3831"/>
          <a:stretch/>
        </p:blipFill>
        <p:spPr>
          <a:xfrm>
            <a:off x="1360139" y="2365459"/>
            <a:ext cx="6045596" cy="2809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2"/>
          <a:stretch/>
        </p:blipFill>
        <p:spPr>
          <a:xfrm>
            <a:off x="4813173" y="5256746"/>
            <a:ext cx="4167706" cy="1342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" b="52343"/>
          <a:stretch/>
        </p:blipFill>
        <p:spPr>
          <a:xfrm>
            <a:off x="581540" y="5340048"/>
            <a:ext cx="3953253" cy="12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Two</a:t>
            </a:r>
            <a:r>
              <a:rPr lang="fr-CH" dirty="0" smtClean="0"/>
              <a:t> possible solutions: location of </a:t>
            </a:r>
            <a:r>
              <a:rPr lang="fr-CH" dirty="0" err="1" smtClean="0"/>
              <a:t>r</a:t>
            </a:r>
            <a:r>
              <a:rPr lang="fr-CH" baseline="-25000" dirty="0" err="1" smtClean="0"/>
              <a:t>m</a:t>
            </a:r>
            <a:endParaRPr lang="en-GB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81540" y="1912825"/>
            <a:ext cx="838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Beyond the spherical approximation: magnetically threaded disk models </a:t>
            </a:r>
            <a:r>
              <a:rPr lang="en-US" sz="1400" dirty="0" smtClean="0"/>
              <a:t>(Ghosh &amp; Lamb 1978)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6472" r="1452" b="3831"/>
          <a:stretch/>
        </p:blipFill>
        <p:spPr>
          <a:xfrm>
            <a:off x="1360139" y="2365459"/>
            <a:ext cx="6045596" cy="2809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97" y="5385198"/>
            <a:ext cx="5864525" cy="14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Two</a:t>
            </a:r>
            <a:r>
              <a:rPr lang="fr-CH" dirty="0" smtClean="0"/>
              <a:t> possible solutions: location of </a:t>
            </a:r>
            <a:r>
              <a:rPr lang="fr-CH" dirty="0" err="1" smtClean="0"/>
              <a:t>r</a:t>
            </a:r>
            <a:r>
              <a:rPr lang="fr-CH" baseline="-25000" dirty="0" err="1" smtClean="0"/>
              <a:t>m</a:t>
            </a:r>
            <a:endParaRPr lang="en-GB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81540" y="1912825"/>
            <a:ext cx="513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Beyond the spherical approximation: the Wang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6472" r="1452" b="3831"/>
          <a:stretch/>
        </p:blipFill>
        <p:spPr>
          <a:xfrm>
            <a:off x="1360139" y="2365459"/>
            <a:ext cx="6045596" cy="2809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78" y="5455896"/>
            <a:ext cx="6446067" cy="10383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64205" y="1945431"/>
            <a:ext cx="2634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(Wang 1981, 1987, 1995, 1997)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74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5292</TotalTime>
  <Words>783</Words>
  <Application>Microsoft Office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Symbol</vt:lpstr>
      <vt:lpstr>Tw Cen MT</vt:lpstr>
      <vt:lpstr>Tw Cen MT Condensed</vt:lpstr>
      <vt:lpstr>Wingdings</vt:lpstr>
      <vt:lpstr>Wingdings 3</vt:lpstr>
      <vt:lpstr>Integral</vt:lpstr>
      <vt:lpstr>On the low level x-ray emission of transitional pulsars</vt:lpstr>
      <vt:lpstr>Transitional pulsars pulsations at unprecedentedly low X-ray Luminosities</vt:lpstr>
      <vt:lpstr>Transitional pulsars pulsations at unprecedentedly low X-ray Luminosities</vt:lpstr>
      <vt:lpstr>Transitional pulsars pulsations at unprecedentedly low X-ray Luminosities</vt:lpstr>
      <vt:lpstr>Transitional pulsars pulsations at unprecedentedly low X-ray Luminosities</vt:lpstr>
      <vt:lpstr>Two possible solutions: outflows</vt:lpstr>
      <vt:lpstr>Two possible solutions: location of rm</vt:lpstr>
      <vt:lpstr>Two possible solutions: location of rm</vt:lpstr>
      <vt:lpstr>Two possible solutions: location of rm</vt:lpstr>
      <vt:lpstr>Two possible solutions: location of rm</vt:lpstr>
      <vt:lpstr>Two possible solutions: location of rm</vt:lpstr>
      <vt:lpstr>Two possible solutions: location of rm</vt:lpstr>
      <vt:lpstr>Two possible solutions: location of rm</vt:lpstr>
      <vt:lpstr>Two possible solutions: location of rm</vt:lpstr>
      <vt:lpstr>Two possible solutions: location of rm</vt:lpstr>
      <vt:lpstr>Conclusions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Enrico Bozzo</dc:title>
  <dc:creator>enrico</dc:creator>
  <cp:lastModifiedBy>enrico</cp:lastModifiedBy>
  <cp:revision>135</cp:revision>
  <dcterms:created xsi:type="dcterms:W3CDTF">2015-03-03T06:05:49Z</dcterms:created>
  <dcterms:modified xsi:type="dcterms:W3CDTF">2015-06-26T06:53:55Z</dcterms:modified>
</cp:coreProperties>
</file>