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33"/>
  </p:notesMasterIdLst>
  <p:sldIdLst>
    <p:sldId id="357" r:id="rId3"/>
    <p:sldId id="360" r:id="rId4"/>
    <p:sldId id="325" r:id="rId5"/>
    <p:sldId id="327" r:id="rId6"/>
    <p:sldId id="365" r:id="rId7"/>
    <p:sldId id="366" r:id="rId8"/>
    <p:sldId id="367" r:id="rId9"/>
    <p:sldId id="369" r:id="rId10"/>
    <p:sldId id="370" r:id="rId11"/>
    <p:sldId id="352" r:id="rId12"/>
    <p:sldId id="353" r:id="rId13"/>
    <p:sldId id="375" r:id="rId14"/>
    <p:sldId id="363" r:id="rId15"/>
    <p:sldId id="304" r:id="rId16"/>
    <p:sldId id="315" r:id="rId17"/>
    <p:sldId id="317" r:id="rId18"/>
    <p:sldId id="371" r:id="rId19"/>
    <p:sldId id="364" r:id="rId20"/>
    <p:sldId id="347" r:id="rId21"/>
    <p:sldId id="372" r:id="rId22"/>
    <p:sldId id="355" r:id="rId23"/>
    <p:sldId id="373" r:id="rId24"/>
    <p:sldId id="339" r:id="rId25"/>
    <p:sldId id="374" r:id="rId26"/>
    <p:sldId id="356" r:id="rId27"/>
    <p:sldId id="377" r:id="rId28"/>
    <p:sldId id="270" r:id="rId29"/>
    <p:sldId id="376" r:id="rId30"/>
    <p:sldId id="341" r:id="rId31"/>
    <p:sldId id="3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C0"/>
    <a:srgbClr val="FF00FF"/>
    <a:srgbClr val="FE360E"/>
    <a:srgbClr val="FD200F"/>
    <a:srgbClr val="FFFF66"/>
    <a:srgbClr val="AE028D"/>
    <a:srgbClr val="FFFF00"/>
    <a:srgbClr val="108CFC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67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61630-BDF0-435F-87D7-E50FC84D8430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DBD0-3804-49FE-A809-E2F45221F5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EDE2-EE1C-4D12-AE43-9D5F7C52B5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6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8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6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2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0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Aspen </a:t>
            </a:r>
            <a:fld id="{1D8BD707-D9CF-40AE-B4C6-C98DA3205C09}" type="datetimeFigureOut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95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6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Z:\private\on%20site%20presentations\Room%200.4\D-%20Thur%2025%20S11\S11-%20afternoon%201\1449_Romani\J1311_anim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gif"/><Relationship Id="rId3" Type="http://schemas.openxmlformats.org/officeDocument/2006/relationships/image" Target="../media/image150.png"/><Relationship Id="rId7" Type="http://schemas.openxmlformats.org/officeDocument/2006/relationships/image" Target="../media/image32.gif"/><Relationship Id="rId12" Type="http://schemas.openxmlformats.org/officeDocument/2006/relationships/image" Target="../media/image37.gi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161.png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Shrouded Pulsars Winds &amp; Masses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Renaissance due to </a:t>
            </a:r>
            <a:r>
              <a:rPr lang="en-US" b="1" i="1" dirty="0" smtClean="0"/>
              <a:t>Fermi</a:t>
            </a:r>
            <a:r>
              <a:rPr lang="en-US" b="1" dirty="0" smtClean="0"/>
              <a:t> evaporating PSR discoveries</a:t>
            </a:r>
          </a:p>
          <a:p>
            <a:pPr lvl="1"/>
            <a:r>
              <a:rPr lang="en-US" b="1" dirty="0" smtClean="0"/>
              <a:t>many wind-driving </a:t>
            </a:r>
            <a:r>
              <a:rPr lang="en-US" b="1" i="1" dirty="0" smtClean="0"/>
              <a:t>Fermi</a:t>
            </a:r>
            <a:r>
              <a:rPr lang="en-US" b="1" dirty="0" smtClean="0"/>
              <a:t> MSP – Roberts ‘11</a:t>
            </a:r>
          </a:p>
          <a:p>
            <a:pPr lvl="1"/>
            <a:r>
              <a:rPr lang="en-US" b="1" dirty="0" smtClean="0"/>
              <a:t>Clearly, radio selection effect biased previous sample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Radio plane survey P</a:t>
            </a:r>
            <a:r>
              <a:rPr lang="en-US" b="1" baseline="-25000" dirty="0" smtClean="0">
                <a:solidFill>
                  <a:srgbClr val="C00000"/>
                </a:solidFill>
              </a:rPr>
              <a:t>B</a:t>
            </a:r>
            <a:r>
              <a:rPr lang="en-US" b="1" dirty="0" smtClean="0">
                <a:solidFill>
                  <a:srgbClr val="C00000"/>
                </a:solidFill>
              </a:rPr>
              <a:t> bias to long periods, weak winds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GC evaporating binary MSP – repeated visits, long dwells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Now PSC: repeated obs of LAT sources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C00000"/>
                </a:solidFill>
              </a:rPr>
              <a:t> intermitent MSP</a:t>
            </a:r>
          </a:p>
          <a:p>
            <a:r>
              <a:rPr lang="en-US" b="1" dirty="0" smtClean="0"/>
              <a:t>Pulling aside the veil of the shrouded systems</a:t>
            </a:r>
          </a:p>
          <a:p>
            <a:pPr lvl="1"/>
            <a:r>
              <a:rPr lang="en-US" b="1" dirty="0" smtClean="0"/>
              <a:t>Esp. MSP still buried in LAT UNIDed sources</a:t>
            </a:r>
          </a:p>
          <a:p>
            <a:pPr lvl="1"/>
            <a:r>
              <a:rPr lang="en-US" b="1" dirty="0" smtClean="0"/>
              <a:t>Probes of binary evolution, Neutron star 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26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04"/>
            <a:ext cx="8839200" cy="10388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PSR J1311-3420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10876" r="28718" b="6250"/>
          <a:stretch/>
        </p:blipFill>
        <p:spPr bwMode="auto">
          <a:xfrm>
            <a:off x="304800" y="153181"/>
            <a:ext cx="8763000" cy="6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9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04"/>
            <a:ext cx="8839200" cy="10388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PSR J1311-3430 – wind, variability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868241"/>
            <a:ext cx="3505200" cy="240835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ym typeface="Wingdings" panose="05000000000000000000" pitchFamily="2" charset="2"/>
              </a:rPr>
              <a:t>Wind has neutral clouds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T</a:t>
            </a:r>
            <a:r>
              <a:rPr lang="en-US" sz="2800" b="1" dirty="0" smtClean="0">
                <a:sym typeface="Wingdings" panose="05000000000000000000" pitchFamily="2" charset="2"/>
              </a:rPr>
              <a:t>rails companion (</a:t>
            </a:r>
            <a:r>
              <a:rPr lang="en-US" sz="2800" b="1" dirty="0" smtClean="0">
                <a:sym typeface="Wingdings" panose="05000000000000000000" pitchFamily="2" charset="2"/>
                <a:hlinkClick r:id="rId2" action="ppaction://program"/>
              </a:rPr>
              <a:t>excretion spiral</a:t>
            </a:r>
            <a:r>
              <a:rPr lang="en-US" sz="2800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Variable between epochs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6" t="13961" r="26710" b="25162"/>
          <a:stretch/>
        </p:blipFill>
        <p:spPr bwMode="auto">
          <a:xfrm>
            <a:off x="-3019" y="868241"/>
            <a:ext cx="4759199" cy="49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8" t="29265" r="8804" b="33823"/>
          <a:stretch/>
        </p:blipFill>
        <p:spPr bwMode="auto">
          <a:xfrm>
            <a:off x="4686655" y="3886199"/>
            <a:ext cx="4443898" cy="21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2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03065"/>
            <a:ext cx="8839200" cy="10388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Companion Photosphere Activity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" y="838200"/>
            <a:ext cx="4296784" cy="6019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Spectra are absorption line dominated</a:t>
            </a:r>
          </a:p>
          <a:p>
            <a:pPr lvl="1"/>
            <a:r>
              <a:rPr lang="en-US" sz="1800" b="1" dirty="0" smtClean="0">
                <a:sym typeface="Wingdings" panose="05000000000000000000" pitchFamily="2" charset="2"/>
              </a:rPr>
              <a:t>Deep (sub-photosphere) heating  gamma-ray or particle heating (Phinney et al ‘88)</a:t>
            </a:r>
          </a:p>
          <a:p>
            <a:r>
              <a:rPr lang="en-US" sz="2000" b="1" dirty="0" smtClean="0">
                <a:sym typeface="Wingdings" panose="05000000000000000000" pitchFamily="2" charset="2"/>
              </a:rPr>
              <a:t>RB T</a:t>
            </a:r>
            <a:r>
              <a:rPr lang="en-US" sz="2000" b="1" baseline="-25000" dirty="0" smtClean="0">
                <a:sym typeface="Wingdings" panose="05000000000000000000" pitchFamily="2" charset="2"/>
              </a:rPr>
              <a:t>N</a:t>
            </a:r>
            <a:r>
              <a:rPr lang="en-US" sz="2000" b="1" dirty="0" smtClean="0">
                <a:sym typeface="Wingdings" panose="05000000000000000000" pitchFamily="2" charset="2"/>
              </a:rPr>
              <a:t> are substantially larger than M</a:t>
            </a:r>
            <a:r>
              <a:rPr lang="en-US" sz="2000" b="1" baseline="-25000" dirty="0" smtClean="0">
                <a:sym typeface="Wingdings" panose="05000000000000000000" pitchFamily="2" charset="2"/>
              </a:rPr>
              <a:t>c</a:t>
            </a:r>
            <a:r>
              <a:rPr lang="en-US" sz="2000" b="1" dirty="0" smtClean="0">
                <a:sym typeface="Wingdings" panose="05000000000000000000" pitchFamily="2" charset="2"/>
              </a:rPr>
              <a:t> equilibrium</a:t>
            </a:r>
          </a:p>
          <a:p>
            <a:pPr lvl="1"/>
            <a:r>
              <a:rPr lang="en-US" sz="1800" b="1" dirty="0" smtClean="0">
                <a:sym typeface="Wingdings" panose="05000000000000000000" pitchFamily="2" charset="2"/>
              </a:rPr>
              <a:t>Deep, likely convective, energy transport</a:t>
            </a:r>
          </a:p>
          <a:p>
            <a:pPr lvl="1"/>
            <a:r>
              <a:rPr lang="en-US" sz="1800" b="1" dirty="0" smtClean="0">
                <a:sym typeface="Wingdings" panose="05000000000000000000" pitchFamily="2" charset="2"/>
              </a:rPr>
              <a:t>Also BW, Tid (T</a:t>
            </a:r>
            <a:r>
              <a:rPr lang="en-US" sz="1800" b="1" baseline="-25000" dirty="0" smtClean="0">
                <a:sym typeface="Wingdings" panose="05000000000000000000" pitchFamily="2" charset="2"/>
              </a:rPr>
              <a:t>N</a:t>
            </a:r>
            <a:r>
              <a:rPr lang="en-US" sz="1800" b="1" dirty="0" smtClean="0">
                <a:sym typeface="Wingdings" panose="05000000000000000000" pitchFamily="2" charset="2"/>
              </a:rPr>
              <a:t> detection)</a:t>
            </a:r>
            <a:endParaRPr lang="en-US" sz="1600" b="1" dirty="0">
              <a:sym typeface="Wingdings" panose="05000000000000000000" pitchFamily="2" charset="2"/>
            </a:endParaRPr>
          </a:p>
          <a:p>
            <a:r>
              <a:rPr lang="en-US" sz="2000" b="1" dirty="0" smtClean="0">
                <a:sym typeface="Wingdings" panose="05000000000000000000" pitchFamily="2" charset="2"/>
              </a:rPr>
              <a:t>J1311 Surface Flares (likely magnetic) </a:t>
            </a:r>
          </a:p>
          <a:p>
            <a:pPr lvl="1"/>
            <a:r>
              <a:rPr lang="en-US" sz="1600" b="1" dirty="0" smtClean="0">
                <a:sym typeface="Wingdings" panose="05000000000000000000" pitchFamily="2" charset="2"/>
              </a:rPr>
              <a:t>Timescales downs to ~20s (BVIT)</a:t>
            </a:r>
          </a:p>
          <a:p>
            <a:pPr lvl="1"/>
            <a:r>
              <a:rPr lang="en-US" sz="1600" b="1" dirty="0" smtClean="0">
                <a:sym typeface="Wingdings" panose="05000000000000000000" pitchFamily="2" charset="2"/>
              </a:rPr>
              <a:t>Few % duty cycle</a:t>
            </a:r>
          </a:p>
          <a:p>
            <a:pPr lvl="1"/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Spectra: He II 6560 abs @ 40,000k</a:t>
            </a:r>
            <a:r>
              <a:rPr lang="en-US" sz="1600" b="1" dirty="0" smtClean="0">
                <a:sym typeface="Wingdings" panose="05000000000000000000" pitchFamily="2" charset="2"/>
              </a:rPr>
              <a:t>!</a:t>
            </a:r>
          </a:p>
          <a:p>
            <a:pPr lvl="1"/>
            <a:r>
              <a:rPr lang="en-US" sz="1800" b="1" dirty="0" smtClean="0">
                <a:sym typeface="Wingdings" panose="05000000000000000000" pitchFamily="2" charset="2"/>
              </a:rPr>
              <a:t>Similar activity in light curve of several P</a:t>
            </a:r>
            <a:r>
              <a:rPr lang="en-US" sz="1800" b="1" baseline="-25000" dirty="0" smtClean="0">
                <a:sym typeface="Wingdings" panose="05000000000000000000" pitchFamily="2" charset="2"/>
              </a:rPr>
              <a:t>B</a:t>
            </a:r>
            <a:r>
              <a:rPr lang="en-US" sz="1800" b="1" dirty="0" smtClean="0">
                <a:sym typeface="Wingdings" panose="05000000000000000000" pitchFamily="2" charset="2"/>
              </a:rPr>
              <a:t>&lt;4h objects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14800" y="3424822"/>
            <a:ext cx="4953000" cy="3433178"/>
            <a:chOff x="4114800" y="3424822"/>
            <a:chExt cx="4953000" cy="34331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3424822"/>
              <a:ext cx="3433178" cy="34331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7600" y="4419600"/>
              <a:ext cx="16002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3x300s consecutive exposure</a:t>
              </a:r>
              <a:endParaRPr lang="en-US" sz="1400" b="1" dirty="0">
                <a:solidFill>
                  <a:srgbClr val="C00000"/>
                </a:solidFill>
              </a:endParaRPr>
            </a:p>
            <a:p>
              <a:r>
                <a:rPr lang="en-US" sz="1400" b="1" dirty="0" smtClean="0">
                  <a:solidFill>
                    <a:srgbClr val="C00000"/>
                  </a:solidFill>
                </a:rPr>
                <a:t>RWR, AVF &amp; SBC 2015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18676" r="41988" b="10441"/>
          <a:stretch/>
        </p:blipFill>
        <p:spPr bwMode="auto">
          <a:xfrm>
            <a:off x="4495800" y="759784"/>
            <a:ext cx="2895600" cy="282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1400" y="1001040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SALT/BVIT </a:t>
            </a:r>
          </a:p>
          <a:p>
            <a:r>
              <a:rPr lang="en-US" sz="1400" b="1" dirty="0" smtClean="0"/>
              <a:t>Photometry</a:t>
            </a:r>
          </a:p>
          <a:p>
            <a:r>
              <a:rPr lang="en-US" sz="1400" b="1" dirty="0" smtClean="0"/>
              <a:t>In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Quiecence </a:t>
            </a:r>
            <a:r>
              <a:rPr lang="en-US" sz="1400" b="1" dirty="0" smtClean="0"/>
              <a:t>and</a:t>
            </a:r>
          </a:p>
          <a:p>
            <a:r>
              <a:rPr lang="en-US" sz="1400" b="1" dirty="0" smtClean="0">
                <a:solidFill>
                  <a:srgbClr val="1B00C0"/>
                </a:solidFill>
              </a:rPr>
              <a:t>Flare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3494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Open Questions: Interaction &amp; Evolution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771524"/>
            <a:ext cx="8674608" cy="5324475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What, precisely, does the heating?</a:t>
            </a:r>
          </a:p>
          <a:p>
            <a:pPr lvl="1"/>
            <a:r>
              <a:rPr lang="en-US" sz="2400" b="1" dirty="0" smtClean="0"/>
              <a:t>Particles from the PSR? E x B? IBS radiation? IBS particles?</a:t>
            </a:r>
          </a:p>
          <a:p>
            <a:r>
              <a:rPr lang="en-US" sz="2800" b="1" dirty="0" smtClean="0"/>
              <a:t>Do RB turn into BW? Into Tidarrens?</a:t>
            </a:r>
          </a:p>
          <a:p>
            <a:r>
              <a:rPr lang="en-US" sz="2800" b="1" dirty="0" smtClean="0"/>
              <a:t>Is Tidarren evaporation a viable path to planet PSR and beyond to single MSP? How about BW?</a:t>
            </a:r>
          </a:p>
          <a:p>
            <a:pPr lvl="1"/>
            <a:r>
              <a:rPr lang="en-US" sz="2400" b="1" dirty="0" smtClean="0"/>
              <a:t>B1959+2054 – unclear</a:t>
            </a:r>
          </a:p>
          <a:p>
            <a:pPr lvl="1"/>
            <a:r>
              <a:rPr lang="en-US" sz="2400" b="1" dirty="0" smtClean="0"/>
              <a:t>J1311-3430 – yes!! (momentum flux in wind &gt; L</a:t>
            </a:r>
            <a:r>
              <a:rPr lang="en-US" sz="2400" b="1" baseline="-25000" dirty="0" smtClean="0"/>
              <a:t>PSR</a:t>
            </a:r>
            <a:r>
              <a:rPr lang="en-US" sz="2400" b="1" dirty="0" smtClean="0"/>
              <a:t>/c)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Next, Summarize Evolution, if time permits</a:t>
            </a:r>
          </a:p>
          <a:p>
            <a:pPr lvl="1"/>
            <a:endParaRPr lang="en-US" sz="24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5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Tight Binary MSP Evolution in the P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</a:rPr>
              <a:t>-M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</a:rPr>
              <a:t> plane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" y="574310"/>
            <a:ext cx="906681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Out of Contact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Shrinks to smaller P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 under GR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(horizontal)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RLOF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At contact drives along R(M)=M</a:t>
            </a:r>
            <a:r>
              <a:rPr lang="en-US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 lines </a:t>
            </a:r>
            <a:r>
              <a:rPr lang="en-US" sz="2800" b="1" u="sng" dirty="0" smtClean="0">
                <a:solidFill>
                  <a:srgbClr val="FF0000"/>
                </a:solidFill>
              </a:rPr>
              <a:t>(diagonal)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Pulsar `spin battery’ complicates this: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Accretion `Recycles’ PSR, storing energy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Decreases B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E</a:t>
            </a:r>
            <a:r>
              <a:rPr lang="en-US" sz="2800" b="1" baseline="-25000" dirty="0" smtClean="0"/>
              <a:t>PSR</a:t>
            </a:r>
            <a:r>
              <a:rPr lang="en-US" sz="2800" b="1" dirty="0" smtClean="0"/>
              <a:t> can drive evaporative wind from M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(~vertical)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Key Issue. Can PSR wind break through M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 loss?</a:t>
            </a:r>
          </a:p>
          <a:p>
            <a:pPr lvl="1"/>
            <a:endParaRPr lang="en-US" sz="11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                              to breakout  at R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LC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                     to maintain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endParaRPr lang="en-US" sz="2400" b="1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8864" y="4835783"/>
                <a:ext cx="7113486" cy="697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latin typeface="Cambria Math"/>
                        </a:rPr>
                        <m:t>𝒘</m:t>
                      </m:r>
                      <m:r>
                        <a:rPr lang="en-US" sz="2000" b="1" i="1" smtClean="0">
                          <a:latin typeface="Cambria Math"/>
                        </a:rPr>
                        <m:t>)≈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𝒆𝒗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𝑷𝑺𝑹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𝒆𝒔𝒄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𝒆𝒗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𝑮</m:t>
                          </m:r>
                        </m:den>
                      </m:f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𝑬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𝑷𝑺𝑹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64" y="4835783"/>
                <a:ext cx="7113486" cy="6970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7665" y="2286000"/>
                <a:ext cx="8615885" cy="104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𝑱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𝑱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𝟔</m:t>
                                      </m:r>
                                    </m:den>
                                  </m:f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− 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𝜷</m:t>
                                      </m:r>
                                    </m:e>
                                  </m:d>
                                  <m:f>
                                    <m:fPr>
                                      <m:type m:val="skw"/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𝒕𝒐𝒕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𝒕𝒐𝒕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5" y="2286000"/>
                <a:ext cx="8615885" cy="10489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17" y="6020937"/>
                <a:ext cx="2721130" cy="684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   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𝑮</m:t>
                          </m:r>
                          <m:acc>
                            <m:accPr>
                              <m:chr m:val="̇"/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𝒔𝒑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" y="6020937"/>
                <a:ext cx="2721130" cy="6844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6108589"/>
                <a:ext cx="2365840" cy="596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type m:val="skw"/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𝑮</m:t>
                          </m:r>
                          <m:acc>
                            <m:accPr>
                              <m:chr m:val="̇"/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08589"/>
                <a:ext cx="2365840" cy="5967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7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1440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379272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=8h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83768" y="1212166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=0.50M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o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3951" y="1295400"/>
            <a:ext cx="18870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=0.45M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o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7325" y="1295400"/>
            <a:ext cx="18870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=0.40M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o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3952" y="1317266"/>
            <a:ext cx="18870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=0.35M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o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3952" y="1295400"/>
            <a:ext cx="18729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=0.30M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o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39" y="1447672"/>
            <a:ext cx="1428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2439" y="114181"/>
            <a:ext cx="130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It all starts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with  a 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Common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Envelope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6019800" y="1866644"/>
            <a:ext cx="1981200" cy="1638556"/>
          </a:xfrm>
          <a:prstGeom prst="curvedConnector3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63050" y="1298812"/>
            <a:ext cx="182030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888177" y="1045029"/>
            <a:ext cx="4762005" cy="5094514"/>
          </a:xfrm>
          <a:custGeom>
            <a:avLst/>
            <a:gdLst>
              <a:gd name="connsiteX0" fmla="*/ 771896 w 4762005"/>
              <a:gd name="connsiteY0" fmla="*/ 5070763 h 5094514"/>
              <a:gd name="connsiteX1" fmla="*/ 4762005 w 4762005"/>
              <a:gd name="connsiteY1" fmla="*/ 0 h 5094514"/>
              <a:gd name="connsiteX2" fmla="*/ 0 w 4762005"/>
              <a:gd name="connsiteY2" fmla="*/ 11875 h 5094514"/>
              <a:gd name="connsiteX3" fmla="*/ 0 w 4762005"/>
              <a:gd name="connsiteY3" fmla="*/ 5094514 h 5094514"/>
              <a:gd name="connsiteX4" fmla="*/ 771896 w 4762005"/>
              <a:gd name="connsiteY4" fmla="*/ 5070763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005" h="5094514">
                <a:moveTo>
                  <a:pt x="771896" y="5070763"/>
                </a:moveTo>
                <a:lnTo>
                  <a:pt x="4762005" y="0"/>
                </a:lnTo>
                <a:lnTo>
                  <a:pt x="0" y="11875"/>
                </a:lnTo>
                <a:lnTo>
                  <a:pt x="0" y="5094514"/>
                </a:lnTo>
                <a:lnTo>
                  <a:pt x="771896" y="5070763"/>
                </a:lnTo>
                <a:close/>
              </a:path>
            </a:pathLst>
          </a:custGeom>
          <a:solidFill>
            <a:srgbClr val="FE360E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17428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Dense, Ionized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Plasma: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Difficult to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Detect Radio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47800" y="5029200"/>
            <a:ext cx="1143000" cy="43311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714" y="341293"/>
            <a:ext cx="1685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Breakout</a:t>
            </a:r>
          </a:p>
          <a:p>
            <a:r>
              <a:rPr lang="en-US" sz="2800" b="1" dirty="0" smtClean="0"/>
              <a:t>To RB/BW</a:t>
            </a:r>
            <a:endParaRPr lang="en-US" sz="2800" b="1" dirty="0"/>
          </a:p>
        </p:txBody>
      </p:sp>
      <p:sp>
        <p:nvSpPr>
          <p:cNvPr id="24" name="Left Arrow 23"/>
          <p:cNvSpPr/>
          <p:nvPr/>
        </p:nvSpPr>
        <p:spPr>
          <a:xfrm rot="19533899">
            <a:off x="3341290" y="2237131"/>
            <a:ext cx="1435608" cy="404163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2100972">
            <a:off x="3520693" y="4189796"/>
            <a:ext cx="1447800" cy="39317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M</a:t>
            </a:r>
            <a:r>
              <a:rPr lang="en-US" baseline="30000" dirty="0" smtClean="0">
                <a:solidFill>
                  <a:schemeClr val="tx1"/>
                </a:solidFill>
              </a:rPr>
              <a:t>-2</a:t>
            </a:r>
            <a:endParaRPr lang="en-US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51476" y="2535875"/>
                <a:ext cx="1492524" cy="114082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∝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476" y="2535875"/>
                <a:ext cx="1492524" cy="11408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2 4"/>
          <p:cNvSpPr/>
          <p:nvPr/>
        </p:nvSpPr>
        <p:spPr>
          <a:xfrm rot="20276809">
            <a:off x="4142921" y="1623117"/>
            <a:ext cx="1905000" cy="817737"/>
          </a:xfrm>
          <a:prstGeom prst="irregularSeal2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2 25"/>
          <p:cNvSpPr/>
          <p:nvPr/>
        </p:nvSpPr>
        <p:spPr>
          <a:xfrm rot="2421045">
            <a:off x="4225138" y="4238538"/>
            <a:ext cx="1905000" cy="817737"/>
          </a:xfrm>
          <a:prstGeom prst="irregularSeal2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animBg="1"/>
      <p:bldP spid="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 r="4104" b="2256"/>
          <a:stretch/>
        </p:blipFill>
        <p:spPr>
          <a:xfrm>
            <a:off x="4438342" y="1799512"/>
            <a:ext cx="4698570" cy="459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" y="-228600"/>
            <a:ext cx="896982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Produce Tidarrens (e.g. J1311)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7199" y="1809276"/>
            <a:ext cx="3299637" cy="4160080"/>
          </a:xfrm>
          <a:custGeom>
            <a:avLst/>
            <a:gdLst>
              <a:gd name="connsiteX0" fmla="*/ 914400 w 4845132"/>
              <a:gd name="connsiteY0" fmla="*/ 5058889 h 5058889"/>
              <a:gd name="connsiteX1" fmla="*/ 4845132 w 4845132"/>
              <a:gd name="connsiteY1" fmla="*/ 0 h 5058889"/>
              <a:gd name="connsiteX2" fmla="*/ 0 w 4845132"/>
              <a:gd name="connsiteY2" fmla="*/ 11876 h 5058889"/>
              <a:gd name="connsiteX3" fmla="*/ 0 w 4845132"/>
              <a:gd name="connsiteY3" fmla="*/ 5058889 h 5058889"/>
              <a:gd name="connsiteX4" fmla="*/ 914400 w 4845132"/>
              <a:gd name="connsiteY4" fmla="*/ 5058889 h 5058889"/>
              <a:gd name="connsiteX0" fmla="*/ 1190972 w 4845132"/>
              <a:gd name="connsiteY0" fmla="*/ 5045956 h 5058889"/>
              <a:gd name="connsiteX1" fmla="*/ 4845132 w 4845132"/>
              <a:gd name="connsiteY1" fmla="*/ 0 h 5058889"/>
              <a:gd name="connsiteX2" fmla="*/ 0 w 4845132"/>
              <a:gd name="connsiteY2" fmla="*/ 11876 h 5058889"/>
              <a:gd name="connsiteX3" fmla="*/ 0 w 4845132"/>
              <a:gd name="connsiteY3" fmla="*/ 5058889 h 5058889"/>
              <a:gd name="connsiteX4" fmla="*/ 1190972 w 4845132"/>
              <a:gd name="connsiteY4" fmla="*/ 5045956 h 5058889"/>
              <a:gd name="connsiteX0" fmla="*/ 1190972 w 4998784"/>
              <a:gd name="connsiteY0" fmla="*/ 5034080 h 5047013"/>
              <a:gd name="connsiteX1" fmla="*/ 4998784 w 4998784"/>
              <a:gd name="connsiteY1" fmla="*/ 13989 h 5047013"/>
              <a:gd name="connsiteX2" fmla="*/ 0 w 4998784"/>
              <a:gd name="connsiteY2" fmla="*/ 0 h 5047013"/>
              <a:gd name="connsiteX3" fmla="*/ 0 w 4998784"/>
              <a:gd name="connsiteY3" fmla="*/ 5047013 h 5047013"/>
              <a:gd name="connsiteX4" fmla="*/ 1190972 w 4998784"/>
              <a:gd name="connsiteY4" fmla="*/ 5034080 h 5047013"/>
              <a:gd name="connsiteX0" fmla="*/ 1667290 w 4998784"/>
              <a:gd name="connsiteY0" fmla="*/ 5059945 h 5059945"/>
              <a:gd name="connsiteX1" fmla="*/ 4998784 w 4998784"/>
              <a:gd name="connsiteY1" fmla="*/ 13989 h 5059945"/>
              <a:gd name="connsiteX2" fmla="*/ 0 w 4998784"/>
              <a:gd name="connsiteY2" fmla="*/ 0 h 5059945"/>
              <a:gd name="connsiteX3" fmla="*/ 0 w 4998784"/>
              <a:gd name="connsiteY3" fmla="*/ 5047013 h 5059945"/>
              <a:gd name="connsiteX4" fmla="*/ 1667290 w 4998784"/>
              <a:gd name="connsiteY4" fmla="*/ 5059945 h 5059945"/>
              <a:gd name="connsiteX0" fmla="*/ 1667290 w 4691482"/>
              <a:gd name="connsiteY0" fmla="*/ 5059945 h 5059945"/>
              <a:gd name="connsiteX1" fmla="*/ 4691482 w 4691482"/>
              <a:gd name="connsiteY1" fmla="*/ 39854 h 5059945"/>
              <a:gd name="connsiteX2" fmla="*/ 0 w 4691482"/>
              <a:gd name="connsiteY2" fmla="*/ 0 h 5059945"/>
              <a:gd name="connsiteX3" fmla="*/ 0 w 4691482"/>
              <a:gd name="connsiteY3" fmla="*/ 5047013 h 5059945"/>
              <a:gd name="connsiteX4" fmla="*/ 1667290 w 4691482"/>
              <a:gd name="connsiteY4" fmla="*/ 5059945 h 5059945"/>
              <a:gd name="connsiteX0" fmla="*/ 1667290 w 4768306"/>
              <a:gd name="connsiteY0" fmla="*/ 5059945 h 5059945"/>
              <a:gd name="connsiteX1" fmla="*/ 4768306 w 4768306"/>
              <a:gd name="connsiteY1" fmla="*/ 26922 h 5059945"/>
              <a:gd name="connsiteX2" fmla="*/ 0 w 4768306"/>
              <a:gd name="connsiteY2" fmla="*/ 0 h 5059945"/>
              <a:gd name="connsiteX3" fmla="*/ 0 w 4768306"/>
              <a:gd name="connsiteY3" fmla="*/ 5047013 h 5059945"/>
              <a:gd name="connsiteX4" fmla="*/ 1667290 w 4768306"/>
              <a:gd name="connsiteY4" fmla="*/ 5059945 h 505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8306" h="5059945">
                <a:moveTo>
                  <a:pt x="1667290" y="5059945"/>
                </a:moveTo>
                <a:lnTo>
                  <a:pt x="4768306" y="26922"/>
                </a:lnTo>
                <a:lnTo>
                  <a:pt x="0" y="0"/>
                </a:lnTo>
                <a:lnTo>
                  <a:pt x="0" y="5047013"/>
                </a:lnTo>
                <a:lnTo>
                  <a:pt x="1667290" y="5059945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65" y="685800"/>
            <a:ext cx="8022465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Can drive from evolving M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 UCXB w/ He core, evap</a:t>
            </a:r>
          </a:p>
          <a:p>
            <a:r>
              <a:rPr lang="en-US" sz="2400" b="1" dirty="0" smtClean="0"/>
              <a:t>or RB </a:t>
            </a:r>
            <a:r>
              <a:rPr lang="en-US" sz="2400" b="1" dirty="0" smtClean="0">
                <a:sym typeface="Wingdings" pitchFamily="2" charset="2"/>
              </a:rPr>
              <a:t> BW  contact and/or evap</a:t>
            </a:r>
            <a:endParaRPr lang="en-US" sz="2400" b="1" baseline="-25000" dirty="0" smtClean="0"/>
          </a:p>
          <a:p>
            <a:r>
              <a:rPr lang="en-US" sz="2400" b="1" dirty="0"/>
              <a:t>o</a:t>
            </a:r>
            <a:r>
              <a:rPr lang="en-US" sz="2400" b="1" dirty="0" smtClean="0"/>
              <a:t>r LMXB </a:t>
            </a:r>
            <a:r>
              <a:rPr lang="en-US" sz="2400" b="1" dirty="0" smtClean="0">
                <a:sym typeface="Wingdings" pitchFamily="2" charset="2"/>
              </a:rPr>
              <a:t> RB  LMXB  BW+evap</a:t>
            </a:r>
            <a:endParaRPr lang="en-U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99495" y="6454006"/>
            <a:ext cx="443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ymbol" pitchFamily="18" charset="2"/>
              </a:rPr>
              <a:t>D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~0.1-0.2M</a:t>
            </a:r>
            <a:r>
              <a:rPr lang="en-US" sz="2000" b="1" baseline="-25000" dirty="0" smtClean="0"/>
              <a:t>o</a:t>
            </a:r>
            <a:r>
              <a:rPr lang="en-US" sz="2000" b="1" dirty="0" smtClean="0"/>
              <a:t> Breakout to J1311-3430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510" y="6468566"/>
            <a:ext cx="4720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Large M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 slow transfer 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&gt;1M</a:t>
            </a:r>
            <a:r>
              <a:rPr lang="en-US" sz="2000" b="1" baseline="-25000" dirty="0" smtClean="0"/>
              <a:t>o</a:t>
            </a:r>
            <a:r>
              <a:rPr lang="en-US" sz="2000" b="1" dirty="0" smtClean="0"/>
              <a:t>, He core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8" t="4980" r="4278" b="2256"/>
          <a:stretch/>
        </p:blipFill>
        <p:spPr>
          <a:xfrm>
            <a:off x="4188073" y="1799512"/>
            <a:ext cx="4948839" cy="4590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 r="4493" b="2257"/>
          <a:stretch/>
        </p:blipFill>
        <p:spPr>
          <a:xfrm>
            <a:off x="-63286" y="1799512"/>
            <a:ext cx="4698571" cy="4573200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57199" y="1819042"/>
            <a:ext cx="3297631" cy="4150314"/>
          </a:xfrm>
          <a:custGeom>
            <a:avLst/>
            <a:gdLst>
              <a:gd name="connsiteX0" fmla="*/ 914400 w 4845132"/>
              <a:gd name="connsiteY0" fmla="*/ 5058889 h 5058889"/>
              <a:gd name="connsiteX1" fmla="*/ 4845132 w 4845132"/>
              <a:gd name="connsiteY1" fmla="*/ 0 h 5058889"/>
              <a:gd name="connsiteX2" fmla="*/ 0 w 4845132"/>
              <a:gd name="connsiteY2" fmla="*/ 11876 h 5058889"/>
              <a:gd name="connsiteX3" fmla="*/ 0 w 4845132"/>
              <a:gd name="connsiteY3" fmla="*/ 5058889 h 5058889"/>
              <a:gd name="connsiteX4" fmla="*/ 914400 w 4845132"/>
              <a:gd name="connsiteY4" fmla="*/ 5058889 h 5058889"/>
              <a:gd name="connsiteX0" fmla="*/ 1572280 w 4845132"/>
              <a:gd name="connsiteY0" fmla="*/ 5020099 h 5058889"/>
              <a:gd name="connsiteX1" fmla="*/ 4845132 w 4845132"/>
              <a:gd name="connsiteY1" fmla="*/ 0 h 5058889"/>
              <a:gd name="connsiteX2" fmla="*/ 0 w 4845132"/>
              <a:gd name="connsiteY2" fmla="*/ 11876 h 5058889"/>
              <a:gd name="connsiteX3" fmla="*/ 0 w 4845132"/>
              <a:gd name="connsiteY3" fmla="*/ 5058889 h 5058889"/>
              <a:gd name="connsiteX4" fmla="*/ 1572280 w 4845132"/>
              <a:gd name="connsiteY4" fmla="*/ 5020099 h 5058889"/>
              <a:gd name="connsiteX0" fmla="*/ 1572280 w 4523191"/>
              <a:gd name="connsiteY0" fmla="*/ 5008223 h 5047013"/>
              <a:gd name="connsiteX1" fmla="*/ 4523191 w 4523191"/>
              <a:gd name="connsiteY1" fmla="*/ 52773 h 5047013"/>
              <a:gd name="connsiteX2" fmla="*/ 0 w 4523191"/>
              <a:gd name="connsiteY2" fmla="*/ 0 h 5047013"/>
              <a:gd name="connsiteX3" fmla="*/ 0 w 4523191"/>
              <a:gd name="connsiteY3" fmla="*/ 5047013 h 5047013"/>
              <a:gd name="connsiteX4" fmla="*/ 1572280 w 4523191"/>
              <a:gd name="connsiteY4" fmla="*/ 5008223 h 5047013"/>
              <a:gd name="connsiteX0" fmla="*/ 1572280 w 4551186"/>
              <a:gd name="connsiteY0" fmla="*/ 5008223 h 5047013"/>
              <a:gd name="connsiteX1" fmla="*/ 4551186 w 4551186"/>
              <a:gd name="connsiteY1" fmla="*/ 1053 h 5047013"/>
              <a:gd name="connsiteX2" fmla="*/ 0 w 4551186"/>
              <a:gd name="connsiteY2" fmla="*/ 0 h 5047013"/>
              <a:gd name="connsiteX3" fmla="*/ 0 w 4551186"/>
              <a:gd name="connsiteY3" fmla="*/ 5047013 h 5047013"/>
              <a:gd name="connsiteX4" fmla="*/ 1572280 w 4551186"/>
              <a:gd name="connsiteY4" fmla="*/ 5008223 h 5047013"/>
              <a:gd name="connsiteX0" fmla="*/ 1572280 w 4341225"/>
              <a:gd name="connsiteY0" fmla="*/ 5008223 h 5047013"/>
              <a:gd name="connsiteX1" fmla="*/ 4341225 w 4341225"/>
              <a:gd name="connsiteY1" fmla="*/ 39843 h 5047013"/>
              <a:gd name="connsiteX2" fmla="*/ 0 w 4341225"/>
              <a:gd name="connsiteY2" fmla="*/ 0 h 5047013"/>
              <a:gd name="connsiteX3" fmla="*/ 0 w 4341225"/>
              <a:gd name="connsiteY3" fmla="*/ 5047013 h 5047013"/>
              <a:gd name="connsiteX4" fmla="*/ 1572280 w 4341225"/>
              <a:gd name="connsiteY4" fmla="*/ 5008223 h 50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225" h="5047013">
                <a:moveTo>
                  <a:pt x="1572280" y="5008223"/>
                </a:moveTo>
                <a:lnTo>
                  <a:pt x="4341225" y="39843"/>
                </a:lnTo>
                <a:lnTo>
                  <a:pt x="0" y="0"/>
                </a:lnTo>
                <a:lnTo>
                  <a:pt x="0" y="5047013"/>
                </a:lnTo>
                <a:lnTo>
                  <a:pt x="1572280" y="5008223"/>
                </a:lnTo>
                <a:close/>
              </a:path>
            </a:pathLst>
          </a:custGeom>
          <a:gradFill flip="none" rotWithShape="1">
            <a:gsLst>
              <a:gs pos="40000">
                <a:srgbClr val="FF0000">
                  <a:tint val="66000"/>
                  <a:satMod val="160000"/>
                  <a:alpha val="43000"/>
                  <a:lumMod val="45000"/>
                  <a:lumOff val="55000"/>
                </a:srgbClr>
              </a:gs>
              <a:gs pos="43000">
                <a:srgbClr val="FF0000">
                  <a:alpha val="48000"/>
                </a:srgbClr>
              </a:gs>
              <a:gs pos="100000">
                <a:srgbClr val="FF0000">
                  <a:alpha val="0"/>
                </a:srgbClr>
              </a:gs>
            </a:gsLst>
            <a:lin ang="1239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953000" y="1811917"/>
            <a:ext cx="3297631" cy="4150314"/>
          </a:xfrm>
          <a:custGeom>
            <a:avLst/>
            <a:gdLst>
              <a:gd name="connsiteX0" fmla="*/ 914400 w 4845132"/>
              <a:gd name="connsiteY0" fmla="*/ 5058889 h 5058889"/>
              <a:gd name="connsiteX1" fmla="*/ 4845132 w 4845132"/>
              <a:gd name="connsiteY1" fmla="*/ 0 h 5058889"/>
              <a:gd name="connsiteX2" fmla="*/ 0 w 4845132"/>
              <a:gd name="connsiteY2" fmla="*/ 11876 h 5058889"/>
              <a:gd name="connsiteX3" fmla="*/ 0 w 4845132"/>
              <a:gd name="connsiteY3" fmla="*/ 5058889 h 5058889"/>
              <a:gd name="connsiteX4" fmla="*/ 914400 w 4845132"/>
              <a:gd name="connsiteY4" fmla="*/ 5058889 h 5058889"/>
              <a:gd name="connsiteX0" fmla="*/ 1572280 w 4845132"/>
              <a:gd name="connsiteY0" fmla="*/ 5020099 h 5058889"/>
              <a:gd name="connsiteX1" fmla="*/ 4845132 w 4845132"/>
              <a:gd name="connsiteY1" fmla="*/ 0 h 5058889"/>
              <a:gd name="connsiteX2" fmla="*/ 0 w 4845132"/>
              <a:gd name="connsiteY2" fmla="*/ 11876 h 5058889"/>
              <a:gd name="connsiteX3" fmla="*/ 0 w 4845132"/>
              <a:gd name="connsiteY3" fmla="*/ 5058889 h 5058889"/>
              <a:gd name="connsiteX4" fmla="*/ 1572280 w 4845132"/>
              <a:gd name="connsiteY4" fmla="*/ 5020099 h 5058889"/>
              <a:gd name="connsiteX0" fmla="*/ 1572280 w 4523191"/>
              <a:gd name="connsiteY0" fmla="*/ 5008223 h 5047013"/>
              <a:gd name="connsiteX1" fmla="*/ 4523191 w 4523191"/>
              <a:gd name="connsiteY1" fmla="*/ 52773 h 5047013"/>
              <a:gd name="connsiteX2" fmla="*/ 0 w 4523191"/>
              <a:gd name="connsiteY2" fmla="*/ 0 h 5047013"/>
              <a:gd name="connsiteX3" fmla="*/ 0 w 4523191"/>
              <a:gd name="connsiteY3" fmla="*/ 5047013 h 5047013"/>
              <a:gd name="connsiteX4" fmla="*/ 1572280 w 4523191"/>
              <a:gd name="connsiteY4" fmla="*/ 5008223 h 5047013"/>
              <a:gd name="connsiteX0" fmla="*/ 1572280 w 4551186"/>
              <a:gd name="connsiteY0" fmla="*/ 5008223 h 5047013"/>
              <a:gd name="connsiteX1" fmla="*/ 4551186 w 4551186"/>
              <a:gd name="connsiteY1" fmla="*/ 1053 h 5047013"/>
              <a:gd name="connsiteX2" fmla="*/ 0 w 4551186"/>
              <a:gd name="connsiteY2" fmla="*/ 0 h 5047013"/>
              <a:gd name="connsiteX3" fmla="*/ 0 w 4551186"/>
              <a:gd name="connsiteY3" fmla="*/ 5047013 h 5047013"/>
              <a:gd name="connsiteX4" fmla="*/ 1572280 w 4551186"/>
              <a:gd name="connsiteY4" fmla="*/ 5008223 h 5047013"/>
              <a:gd name="connsiteX0" fmla="*/ 1572280 w 4341225"/>
              <a:gd name="connsiteY0" fmla="*/ 5008223 h 5047013"/>
              <a:gd name="connsiteX1" fmla="*/ 4341225 w 4341225"/>
              <a:gd name="connsiteY1" fmla="*/ 39843 h 5047013"/>
              <a:gd name="connsiteX2" fmla="*/ 0 w 4341225"/>
              <a:gd name="connsiteY2" fmla="*/ 0 h 5047013"/>
              <a:gd name="connsiteX3" fmla="*/ 0 w 4341225"/>
              <a:gd name="connsiteY3" fmla="*/ 5047013 h 5047013"/>
              <a:gd name="connsiteX4" fmla="*/ 1572280 w 4341225"/>
              <a:gd name="connsiteY4" fmla="*/ 5008223 h 50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225" h="5047013">
                <a:moveTo>
                  <a:pt x="1572280" y="5008223"/>
                </a:moveTo>
                <a:lnTo>
                  <a:pt x="4341225" y="39843"/>
                </a:lnTo>
                <a:lnTo>
                  <a:pt x="0" y="0"/>
                </a:lnTo>
                <a:lnTo>
                  <a:pt x="0" y="5047013"/>
                </a:lnTo>
                <a:lnTo>
                  <a:pt x="1572280" y="5008223"/>
                </a:lnTo>
                <a:close/>
              </a:path>
            </a:pathLst>
          </a:custGeom>
          <a:gradFill flip="none" rotWithShape="1">
            <a:gsLst>
              <a:gs pos="40000">
                <a:srgbClr val="FF0000">
                  <a:tint val="66000"/>
                  <a:satMod val="160000"/>
                  <a:lumMod val="45000"/>
                  <a:lumOff val="55000"/>
                  <a:alpha val="32000"/>
                </a:srgbClr>
              </a:gs>
              <a:gs pos="43000">
                <a:srgbClr val="FF0000">
                  <a:alpha val="48000"/>
                </a:srgbClr>
              </a:gs>
              <a:gs pos="100000">
                <a:srgbClr val="FF0000">
                  <a:alpha val="0"/>
                </a:srgbClr>
              </a:gs>
            </a:gsLst>
            <a:lin ang="1239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Mass Transfer and the NS Mass limit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771524"/>
            <a:ext cx="9131808" cy="6086476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Some evaporating pulsars have experienced long, low </a:t>
            </a:r>
            <a:r>
              <a:rPr lang="en-US" sz="2800" b="1" dirty="0" smtClean="0">
                <a:latin typeface="Segoe Script" panose="020B0504020000000003" pitchFamily="34" charset="0"/>
                <a:cs typeface="Iskoola Pota" panose="020B0502040204020203" pitchFamily="34" charset="0"/>
              </a:rPr>
              <a:t>d</a:t>
            </a:r>
            <a:r>
              <a:rPr lang="en-US" sz="2800" b="1" dirty="0" smtClean="0"/>
              <a:t>M/</a:t>
            </a:r>
            <a:r>
              <a:rPr lang="en-US" sz="2800" b="1" dirty="0" smtClean="0">
                <a:latin typeface="Segoe Script" panose="020B0504020000000003" pitchFamily="34" charset="0"/>
              </a:rPr>
              <a:t>d</a:t>
            </a:r>
            <a:r>
              <a:rPr lang="en-US" sz="2800" b="1" dirty="0" smtClean="0"/>
              <a:t>t mass-transfer phases</a:t>
            </a:r>
          </a:p>
          <a:p>
            <a:pPr lvl="1"/>
            <a:r>
              <a:rPr lang="en-US" sz="2400" b="1" dirty="0" smtClean="0"/>
              <a:t>Allows </a:t>
            </a:r>
            <a:r>
              <a:rPr lang="en-US" sz="2400" b="1" i="1" u="sng" dirty="0" smtClean="0"/>
              <a:t>large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Symbol" panose="05050102010706020507" pitchFamily="18" charset="2"/>
              </a:rPr>
              <a:t>D</a:t>
            </a:r>
            <a:r>
              <a:rPr lang="en-US" sz="2400" b="1" dirty="0" smtClean="0"/>
              <a:t>M deposition, unlike nuclear evolution-driven, wider NS+WD binaries</a:t>
            </a:r>
          </a:p>
          <a:p>
            <a:pPr lvl="1"/>
            <a:r>
              <a:rPr lang="en-US" sz="2400" b="1" dirty="0" smtClean="0"/>
              <a:t>Black widows direct from LMXB phase</a:t>
            </a:r>
          </a:p>
          <a:p>
            <a:pPr lvl="1"/>
            <a:r>
              <a:rPr lang="en-US" sz="2400" b="1" i="1" dirty="0" smtClean="0"/>
              <a:t>Especially</a:t>
            </a:r>
            <a:r>
              <a:rPr lang="en-US" sz="2400" b="1" dirty="0" smtClean="0"/>
              <a:t> Tidarrens from UCXB phase</a:t>
            </a:r>
            <a:endParaRPr lang="en-US" sz="2800" b="1" dirty="0"/>
          </a:p>
          <a:p>
            <a:r>
              <a:rPr lang="en-US" sz="2800" b="1" dirty="0" smtClean="0"/>
              <a:t>These may be among the heaviest possible NS.</a:t>
            </a:r>
          </a:p>
          <a:p>
            <a:endParaRPr lang="en-US" sz="28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5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0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Measuring M</a:t>
            </a:r>
            <a:r>
              <a:rPr lang="en-US" b="1" baseline="-25000" dirty="0" smtClean="0">
                <a:solidFill>
                  <a:srgbClr val="C00000"/>
                </a:solidFill>
              </a:rPr>
              <a:t>NS</a:t>
            </a:r>
            <a:r>
              <a:rPr lang="en-US" b="1" dirty="0" smtClean="0">
                <a:solidFill>
                  <a:srgbClr val="C00000"/>
                </a:solidFill>
              </a:rPr>
              <a:t> (the fond hope)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7630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Radio/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-ray timing give pulsar projected orbit  x=a</a:t>
            </a:r>
            <a:r>
              <a:rPr lang="en-US" sz="2400" baseline="-25000" dirty="0" smtClean="0"/>
              <a:t>PSR</a:t>
            </a:r>
            <a:r>
              <a:rPr lang="en-US" sz="2400" dirty="0" smtClean="0"/>
              <a:t> sin i (lt-s)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 we need mass ratio q=M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/M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 and inclination i</a:t>
            </a:r>
          </a:p>
          <a:p>
            <a:r>
              <a:rPr lang="en-US" sz="2400" dirty="0" smtClean="0"/>
              <a:t>NS+WD, NS+NS binaries – relativistic effects esp. Shapiro delay</a:t>
            </a:r>
          </a:p>
          <a:p>
            <a:r>
              <a:rPr lang="en-US" sz="2400" dirty="0" smtClean="0"/>
              <a:t>Companion wind taketh while companion flux giveth</a:t>
            </a:r>
          </a:p>
          <a:p>
            <a:pPr lvl="1"/>
            <a:r>
              <a:rPr lang="en-US" sz="2000" dirty="0" smtClean="0"/>
              <a:t>Companion spectroscopic radial velocity gives second mass function (i.e. q)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hotometric light curve gives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219200"/>
                <a:ext cx="3505200" cy="718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𝑃𝑆𝑅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𝑠𝑖𝑛𝑖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3505200" cy="7184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43400" y="1219200"/>
                <a:ext cx="4343400" cy="927242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𝑃𝑆𝑅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219200"/>
                <a:ext cx="4343400" cy="9272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034141"/>
                <a:ext cx="3505200" cy="770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𝑠𝑖𝑛𝑖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34141"/>
                <a:ext cx="3505200" cy="7709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46362"/>
          <a:stretch/>
        </p:blipFill>
        <p:spPr>
          <a:xfrm>
            <a:off x="4450896" y="3908590"/>
            <a:ext cx="4693104" cy="2932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46796"/>
          <a:stretch/>
        </p:blipFill>
        <p:spPr>
          <a:xfrm>
            <a:off x="4522148" y="3949164"/>
            <a:ext cx="4621852" cy="2908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46362"/>
          <a:stretch/>
        </p:blipFill>
        <p:spPr>
          <a:xfrm>
            <a:off x="4522148" y="3925413"/>
            <a:ext cx="4621852" cy="2932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46796"/>
          <a:stretch/>
        </p:blipFill>
        <p:spPr>
          <a:xfrm>
            <a:off x="4498398" y="3937288"/>
            <a:ext cx="4645602" cy="2908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46362"/>
          <a:stretch/>
        </p:blipFill>
        <p:spPr>
          <a:xfrm>
            <a:off x="4498398" y="3908589"/>
            <a:ext cx="4645602" cy="2932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t="46579"/>
          <a:stretch/>
        </p:blipFill>
        <p:spPr>
          <a:xfrm>
            <a:off x="4474647" y="3920465"/>
            <a:ext cx="4657478" cy="2920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46579"/>
          <a:stretch/>
        </p:blipFill>
        <p:spPr>
          <a:xfrm>
            <a:off x="4498398" y="3905621"/>
            <a:ext cx="4633727" cy="2920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46362"/>
          <a:stretch/>
        </p:blipFill>
        <p:spPr>
          <a:xfrm>
            <a:off x="4501367" y="3881870"/>
            <a:ext cx="4633727" cy="2932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46362"/>
          <a:stretch/>
        </p:blipFill>
        <p:spPr>
          <a:xfrm>
            <a:off x="4501367" y="3873953"/>
            <a:ext cx="4621852" cy="29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0"/>
            <a:ext cx="63246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Shrouding and the LAT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771524"/>
            <a:ext cx="2807208" cy="608647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Short Period Galactic Plane Binary MSP</a:t>
            </a:r>
          </a:p>
          <a:p>
            <a:pPr lvl="1"/>
            <a:r>
              <a:rPr lang="en-US" sz="2400" b="1" dirty="0" smtClean="0"/>
              <a:t>Lorimer list</a:t>
            </a:r>
            <a:endParaRPr lang="en-US" sz="2800" b="1" dirty="0"/>
          </a:p>
          <a:p>
            <a:r>
              <a:rPr lang="en-US" sz="2800" b="1" dirty="0" smtClean="0"/>
              <a:t>Radio selection effects</a:t>
            </a:r>
          </a:p>
          <a:p>
            <a:pPr lvl="1"/>
            <a:r>
              <a:rPr lang="en-US" sz="2400" b="1" dirty="0" smtClean="0"/>
              <a:t>Absorption</a:t>
            </a:r>
          </a:p>
          <a:p>
            <a:pPr lvl="1"/>
            <a:r>
              <a:rPr lang="en-US" sz="2400" b="1" dirty="0" smtClean="0"/>
              <a:t>Scattering</a:t>
            </a:r>
          </a:p>
          <a:p>
            <a:pPr lvl="1"/>
            <a:r>
              <a:rPr lang="en-US" sz="2400" b="1" dirty="0" smtClean="0"/>
              <a:t>DM</a:t>
            </a:r>
          </a:p>
          <a:p>
            <a:r>
              <a:rPr lang="en-US" sz="2800" b="1" dirty="0" smtClean="0"/>
              <a:t>Gamma-ray sources at the radio detection frontier</a:t>
            </a:r>
          </a:p>
          <a:p>
            <a:r>
              <a:rPr lang="en-US" sz="2800" b="1" dirty="0" smtClean="0"/>
              <a:t>To dig even deeper  -- Unidentified LAT sources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3505201" y="838200"/>
            <a:ext cx="5334000" cy="5257800"/>
          </a:xfrm>
          <a:custGeom>
            <a:avLst/>
            <a:gdLst>
              <a:gd name="connsiteX0" fmla="*/ 771896 w 4762005"/>
              <a:gd name="connsiteY0" fmla="*/ 5070763 h 5094514"/>
              <a:gd name="connsiteX1" fmla="*/ 4762005 w 4762005"/>
              <a:gd name="connsiteY1" fmla="*/ 0 h 5094514"/>
              <a:gd name="connsiteX2" fmla="*/ 0 w 4762005"/>
              <a:gd name="connsiteY2" fmla="*/ 11875 h 5094514"/>
              <a:gd name="connsiteX3" fmla="*/ 0 w 4762005"/>
              <a:gd name="connsiteY3" fmla="*/ 5094514 h 5094514"/>
              <a:gd name="connsiteX4" fmla="*/ 771896 w 4762005"/>
              <a:gd name="connsiteY4" fmla="*/ 5070763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005" h="5094514">
                <a:moveTo>
                  <a:pt x="771896" y="5070763"/>
                </a:moveTo>
                <a:lnTo>
                  <a:pt x="4762005" y="0"/>
                </a:lnTo>
                <a:lnTo>
                  <a:pt x="0" y="11875"/>
                </a:lnTo>
                <a:lnTo>
                  <a:pt x="0" y="5094514"/>
                </a:lnTo>
                <a:lnTo>
                  <a:pt x="771896" y="5070763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alpha val="0"/>
                </a:srgbClr>
              </a:gs>
              <a:gs pos="29000">
                <a:srgbClr val="C00000">
                  <a:alpha val="50000"/>
                </a:srgbClr>
              </a:gs>
              <a:gs pos="53000">
                <a:srgbClr val="C00000">
                  <a:alpha val="0"/>
                </a:srgbClr>
              </a:gs>
              <a:gs pos="42000">
                <a:srgbClr val="C00000">
                  <a:alpha val="51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0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Measuring M</a:t>
            </a:r>
            <a:r>
              <a:rPr lang="en-US" b="1" baseline="-25000" dirty="0" smtClean="0">
                <a:solidFill>
                  <a:srgbClr val="C00000"/>
                </a:solidFill>
              </a:rPr>
              <a:t>NS</a:t>
            </a:r>
            <a:r>
              <a:rPr lang="en-US" b="1" dirty="0" smtClean="0">
                <a:solidFill>
                  <a:srgbClr val="C00000"/>
                </a:solidFill>
              </a:rPr>
              <a:t> (the messy truth)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838200"/>
            <a:ext cx="8763000" cy="5715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Heating displaces </a:t>
            </a:r>
            <a:r>
              <a:rPr lang="en-US" sz="2800" b="1" dirty="0" smtClean="0">
                <a:solidFill>
                  <a:srgbClr val="00B050"/>
                </a:solidFill>
              </a:rPr>
              <a:t>center of light </a:t>
            </a:r>
            <a:r>
              <a:rPr lang="en-US" sz="2800" b="1" dirty="0" smtClean="0"/>
              <a:t>from </a:t>
            </a:r>
            <a:r>
              <a:rPr lang="en-US" sz="2800" b="1" dirty="0" smtClean="0">
                <a:solidFill>
                  <a:srgbClr val="FF0000"/>
                </a:solidFill>
              </a:rPr>
              <a:t>center of mass</a:t>
            </a:r>
          </a:p>
          <a:p>
            <a:r>
              <a:rPr lang="en-US" sz="2800" b="1" dirty="0" smtClean="0"/>
              <a:t>Thus true radial velocity is larger					by K</a:t>
            </a:r>
            <a:r>
              <a:rPr lang="en-US" sz="2800" b="1" baseline="-25000" dirty="0" smtClean="0"/>
              <a:t>cor</a:t>
            </a:r>
            <a:r>
              <a:rPr lang="en-US" sz="2800" b="1" dirty="0" smtClean="0"/>
              <a:t>=K</a:t>
            </a:r>
            <a:r>
              <a:rPr lang="en-US" sz="2800" b="1" baseline="-25000" dirty="0" smtClean="0"/>
              <a:t>CoM</a:t>
            </a:r>
            <a:r>
              <a:rPr lang="en-US" sz="2800" b="1" dirty="0" smtClean="0"/>
              <a:t>/K</a:t>
            </a:r>
            <a:r>
              <a:rPr lang="en-US" sz="2800" b="1" baseline="-25000" dirty="0" smtClean="0"/>
              <a:t>CoL</a:t>
            </a:r>
            <a:r>
              <a:rPr lang="en-US" sz="2800" b="1" dirty="0" smtClean="0"/>
              <a:t>  .</a:t>
            </a:r>
          </a:p>
          <a:p>
            <a:r>
              <a:rPr lang="en-US" sz="2800" b="1" dirty="0" smtClean="0"/>
              <a:t>Since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e</a:t>
            </a:r>
            <a:r>
              <a:rPr lang="en-US" sz="2800" b="1" dirty="0" smtClean="0"/>
              <a:t>ven subtle changes in the heating pattern dominate i  and K</a:t>
            </a:r>
            <a:r>
              <a:rPr lang="en-US" sz="2800" b="1" baseline="-25000" dirty="0" smtClean="0"/>
              <a:t>cor</a:t>
            </a:r>
            <a:r>
              <a:rPr lang="en-US" sz="2800" b="1" dirty="0" smtClean="0"/>
              <a:t> estimates </a:t>
            </a:r>
            <a:r>
              <a:rPr lang="en-US" sz="2800" b="1" dirty="0" smtClean="0">
                <a:sym typeface="Wingdings" panose="05000000000000000000" pitchFamily="2" charset="2"/>
              </a:rPr>
              <a:t> large effect on inferred mass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2376473"/>
                <a:ext cx="3886200" cy="1946430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𝑃𝑆𝑅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𝑐𝑜𝑟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smtClean="0">
                                          <a:latin typeface="Cambria Math"/>
                                          <a:ea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376473"/>
                <a:ext cx="3886200" cy="1946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04" y="1600200"/>
            <a:ext cx="375602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05600" y="1842961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6858000" y="2366181"/>
            <a:ext cx="288587" cy="113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86400" y="1752600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CoL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>
            <a:off x="5846435" y="2275820"/>
            <a:ext cx="935365" cy="12293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6"/>
          <a:stretch/>
        </p:blipFill>
        <p:spPr>
          <a:xfrm>
            <a:off x="4940473" y="1905000"/>
            <a:ext cx="4203527" cy="2299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04"/>
            <a:ext cx="8839200" cy="8102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Example: Tid J1311-3430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019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Standard light curve fitting (ELC, W-D, ICARUS) assume (as for LMXB) radiative heating by a point source or accretion disk.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With new high quality photometry, light curves fits are poor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Demands ‘L</a:t>
            </a:r>
            <a:r>
              <a:rPr lang="en-US" sz="20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’ &gt; L</a:t>
            </a:r>
            <a:r>
              <a:rPr lang="en-US" sz="20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PSR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...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Asymmetry in several cases </a:t>
            </a:r>
            <a:r>
              <a:rPr lang="en-US" sz="2000" b="1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Df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~0.01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Poor match to colors at peak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bad minima (</a:t>
            </a:r>
            <a:r>
              <a:rPr lang="en-US" sz="2000" b="1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2/DoF ~3-10)</a:t>
            </a:r>
            <a:endParaRPr lang="en-US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E</a:t>
            </a:r>
            <a:r>
              <a:rPr lang="en-US" sz="2800" b="1" dirty="0" smtClean="0">
                <a:sym typeface="Wingdings" panose="05000000000000000000" pitchFamily="2" charset="2"/>
              </a:rPr>
              <a:t>.g. J1311-3430</a:t>
            </a:r>
          </a:p>
          <a:p>
            <a:pPr lvl="1"/>
            <a:r>
              <a:rPr lang="en-US" sz="2000" b="1" dirty="0" smtClean="0">
                <a:sym typeface="Wingdings" panose="05000000000000000000" pitchFamily="2" charset="2"/>
              </a:rPr>
              <a:t>Direct heating fit   </a:t>
            </a:r>
            <a:r>
              <a:rPr lang="en-US" b="1" dirty="0" smtClean="0">
                <a:solidFill>
                  <a:prstClr val="black"/>
                </a:solidFill>
              </a:rPr>
              <a:t>M</a:t>
            </a:r>
            <a:r>
              <a:rPr lang="en-US" b="1" baseline="-25000" dirty="0" smtClean="0">
                <a:solidFill>
                  <a:prstClr val="black"/>
                </a:solidFill>
              </a:rPr>
              <a:t>NS</a:t>
            </a:r>
            <a:r>
              <a:rPr lang="en-US" b="1" dirty="0" smtClean="0">
                <a:solidFill>
                  <a:prstClr val="black"/>
                </a:solidFill>
              </a:rPr>
              <a:t>=2.68</a:t>
            </a:r>
            <a:r>
              <a:rPr lang="en-US" b="1" dirty="0">
                <a:solidFill>
                  <a:prstClr val="black"/>
                </a:solidFill>
              </a:rPr>
              <a:t>+/-0.14 M</a:t>
            </a:r>
            <a:r>
              <a:rPr lang="en-US" b="1" baseline="-25000" dirty="0">
                <a:solidFill>
                  <a:prstClr val="black"/>
                </a:solidFill>
              </a:rPr>
              <a:t>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US" b="1" dirty="0" smtClean="0">
              <a:solidFill>
                <a:prstClr val="black"/>
              </a:solidFill>
            </a:endParaRPr>
          </a:p>
          <a:p>
            <a:pPr lvl="1"/>
            <a:r>
              <a:rPr lang="en-US" sz="2000" b="1" dirty="0" smtClean="0">
                <a:solidFill>
                  <a:prstClr val="black"/>
                </a:solidFill>
              </a:rPr>
              <a:t>But large L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X</a:t>
            </a:r>
            <a:r>
              <a:rPr lang="en-US" sz="2000" b="1" dirty="0" smtClean="0">
                <a:solidFill>
                  <a:prstClr val="black"/>
                </a:solidFill>
              </a:rPr>
              <a:t> , high inclination</a:t>
            </a:r>
          </a:p>
          <a:p>
            <a:pPr lvl="1"/>
            <a:r>
              <a:rPr lang="en-US" sz="2000" b="1" dirty="0" smtClean="0">
                <a:solidFill>
                  <a:prstClr val="black"/>
                </a:solidFill>
              </a:rPr>
              <a:t>Artificial cool spot at L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</a:rPr>
              <a:t> increases i, decreases M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NS</a:t>
            </a:r>
            <a:r>
              <a:rPr lang="en-US" sz="2000" b="1" dirty="0" smtClean="0">
                <a:solidFill>
                  <a:prstClr val="black"/>
                </a:solidFill>
              </a:rPr>
              <a:t>. Best fit has unphysical pattern; allowing arbitrary pattern  allows M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NS</a:t>
            </a:r>
            <a:r>
              <a:rPr lang="en-US" sz="2000" b="1" dirty="0" smtClean="0">
                <a:solidFill>
                  <a:prstClr val="black"/>
                </a:solidFill>
              </a:rPr>
              <a:t> ~1.9-2.9 M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O</a:t>
            </a:r>
            <a:r>
              <a:rPr lang="en-US" sz="2000" b="1" dirty="0" smtClean="0">
                <a:solidFill>
                  <a:prstClr val="black"/>
                </a:solidFill>
              </a:rPr>
              <a:t>.  </a:t>
            </a:r>
          </a:p>
          <a:p>
            <a:pPr lvl="1"/>
            <a:r>
              <a:rPr lang="en-US" sz="2000" b="1" dirty="0" smtClean="0">
                <a:solidFill>
                  <a:prstClr val="black"/>
                </a:solidFill>
              </a:rPr>
              <a:t>Can similar effects decrease the </a:t>
            </a:r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baseline="-25000" dirty="0">
                <a:solidFill>
                  <a:prstClr val="black"/>
                </a:solidFill>
              </a:rPr>
              <a:t>NS</a:t>
            </a:r>
            <a:r>
              <a:rPr lang="en-US" sz="2000" b="1" dirty="0">
                <a:solidFill>
                  <a:prstClr val="black"/>
                </a:solidFill>
              </a:rPr>
              <a:t>=2.40+/-</a:t>
            </a:r>
            <a:r>
              <a:rPr lang="en-US" sz="2000" b="1" dirty="0" smtClean="0">
                <a:solidFill>
                  <a:prstClr val="black"/>
                </a:solidFill>
              </a:rPr>
              <a:t>0.12M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o  </a:t>
            </a:r>
            <a:r>
              <a:rPr lang="en-US" sz="2000" b="1" dirty="0" smtClean="0">
                <a:solidFill>
                  <a:prstClr val="black"/>
                </a:solidFill>
              </a:rPr>
              <a:t>for </a:t>
            </a:r>
            <a:r>
              <a:rPr lang="en-US" sz="2000" b="1" smtClean="0">
                <a:solidFill>
                  <a:prstClr val="black"/>
                </a:solidFill>
              </a:rPr>
              <a:t>PSR J1959+2154          </a:t>
            </a:r>
            <a:r>
              <a:rPr lang="en-US" sz="2000" b="1" dirty="0" smtClean="0">
                <a:solidFill>
                  <a:prstClr val="black"/>
                </a:solidFill>
              </a:rPr>
              <a:t>		(van </a:t>
            </a:r>
            <a:r>
              <a:rPr lang="en-US" sz="2000" b="1" dirty="0">
                <a:solidFill>
                  <a:prstClr val="black"/>
                </a:solidFill>
              </a:rPr>
              <a:t>Kerkwijk, Breton &amp; Kulkarni 2011 </a:t>
            </a:r>
            <a:r>
              <a:rPr lang="en-US" sz="2000" b="1" dirty="0" smtClean="0">
                <a:solidFill>
                  <a:prstClr val="black"/>
                </a:solidFill>
              </a:rPr>
              <a:t>)??</a:t>
            </a:r>
            <a:endParaRPr lang="en-US" sz="2000" b="1" dirty="0">
              <a:solidFill>
                <a:prstClr val="black"/>
              </a:solidFill>
            </a:endParaRPr>
          </a:p>
          <a:p>
            <a:pPr lvl="1"/>
            <a:endParaRPr lang="en-US" sz="2000" b="1" baseline="-25000" dirty="0">
              <a:solidFill>
                <a:prstClr val="black"/>
              </a:solidFill>
            </a:endParaRPr>
          </a:p>
          <a:p>
            <a:pPr lvl="1"/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30985" y="3850522"/>
            <a:ext cx="3124200" cy="533400"/>
          </a:xfrm>
          <a:prstGeom prst="roundRect">
            <a:avLst/>
          </a:prstGeom>
          <a:solidFill>
            <a:srgbClr val="FFFF00">
              <a:alpha val="27843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4347528"/>
            <a:ext cx="161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RWR et al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1905000"/>
            <a:ext cx="2133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bldLvl="2" animBg="1"/>
      <p:bldP spid="7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8" y="3704846"/>
            <a:ext cx="3233293" cy="32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578"/>
            <a:ext cx="3276600" cy="32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0"/>
          <a:stretch/>
        </p:blipFill>
        <p:spPr bwMode="auto">
          <a:xfrm>
            <a:off x="5943600" y="1066801"/>
            <a:ext cx="3200400" cy="309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04"/>
            <a:ext cx="8839200" cy="8102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Example – RB J2215+5135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305800" cy="5943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Schroeder &amp; Halpern (2014) </a:t>
            </a:r>
            <a:r>
              <a:rPr lang="en-US" sz="2000" b="1" dirty="0" smtClean="0">
                <a:sym typeface="Wingdings" panose="05000000000000000000" pitchFamily="2" charset="2"/>
              </a:rPr>
              <a:t>MDM  photometry, ELC fit   			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PSR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2.45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+0.22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-0.11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 smtClean="0">
              <a:solidFill>
                <a:prstClr val="black"/>
              </a:solidFill>
            </a:endParaRPr>
          </a:p>
          <a:p>
            <a:pPr lvl="1"/>
            <a:r>
              <a:rPr lang="en-US" sz="2000" b="1" dirty="0" smtClean="0">
                <a:solidFill>
                  <a:prstClr val="black"/>
                </a:solidFill>
              </a:rPr>
              <a:t>We took Keck spectra: T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obs</a:t>
            </a:r>
            <a:r>
              <a:rPr lang="en-US" sz="2000" b="1" dirty="0" smtClean="0">
                <a:solidFill>
                  <a:prstClr val="black"/>
                </a:solidFill>
              </a:rPr>
              <a:t> &gt;&gt; T of ELC fit</a:t>
            </a:r>
          </a:p>
          <a:p>
            <a:pPr lvl="1"/>
            <a:r>
              <a:rPr lang="en-US" sz="2000" b="1" dirty="0" smtClean="0">
                <a:solidFill>
                  <a:prstClr val="black"/>
                </a:solidFill>
              </a:rPr>
              <a:t>Radial velocity large</a:t>
            </a:r>
          </a:p>
          <a:p>
            <a:pPr lvl="1"/>
            <a:r>
              <a:rPr lang="en-US" sz="2000" b="1" dirty="0" smtClean="0">
                <a:solidFill>
                  <a:prstClr val="black"/>
                </a:solidFill>
              </a:rPr>
              <a:t>Direct Heating ELC fit gives </a:t>
            </a:r>
            <a:r>
              <a:rPr lang="en-US" sz="2400" b="1" dirty="0" smtClean="0">
                <a:sym typeface="Wingdings" panose="05000000000000000000" pitchFamily="2" charset="2"/>
              </a:rPr>
              <a:t> M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P</a:t>
            </a:r>
            <a:r>
              <a:rPr lang="en-US" sz="2400" b="1" dirty="0" smtClean="0">
                <a:sym typeface="Wingdings" panose="05000000000000000000" pitchFamily="2" charset="2"/>
              </a:rPr>
              <a:t>=3.88M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O			</a:t>
            </a:r>
            <a:r>
              <a:rPr lang="en-US" sz="2400" b="1" dirty="0">
                <a:sym typeface="Wingdings" panose="05000000000000000000" pitchFamily="2" charset="2"/>
              </a:rPr>
              <a:t>	</a:t>
            </a:r>
            <a:r>
              <a:rPr lang="en-US" sz="2400" b="1" dirty="0" smtClean="0">
                <a:sym typeface="Wingdings" panose="05000000000000000000" pitchFamily="2" charset="2"/>
              </a:rPr>
              <a:t>M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c</a:t>
            </a:r>
            <a:r>
              <a:rPr lang="en-US" sz="2400" b="1" dirty="0" smtClean="0">
                <a:sym typeface="Wingdings" panose="05000000000000000000" pitchFamily="2" charset="2"/>
              </a:rPr>
              <a:t>=0.53M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O</a:t>
            </a:r>
            <a:r>
              <a:rPr lang="en-US" sz="2400" b="1" dirty="0">
                <a:sym typeface="Wingdings" panose="05000000000000000000" pitchFamily="2" charset="2"/>
              </a:rPr>
              <a:t>. Crazy</a:t>
            </a:r>
            <a:r>
              <a:rPr lang="en-US" sz="2400" b="1" dirty="0" smtClean="0">
                <a:sym typeface="Wingdings" panose="05000000000000000000" pitchFamily="2" charset="2"/>
              </a:rPr>
              <a:t>!</a:t>
            </a:r>
          </a:p>
          <a:p>
            <a:pPr lvl="1"/>
            <a:r>
              <a:rPr lang="en-US" sz="2400" b="1" dirty="0" smtClean="0">
                <a:sym typeface="Wingdings" panose="05000000000000000000" pitchFamily="2" charset="2"/>
              </a:rPr>
              <a:t>Fit using Tobs constraint 			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=1.60M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/M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=0.23M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  <a:endParaRPr lang="en-US" sz="2400" b="1" dirty="0">
              <a:sym typeface="Wingdings" panose="05000000000000000000" pitchFamily="2" charset="2"/>
            </a:endParaRPr>
          </a:p>
          <a:p>
            <a:pPr lvl="1"/>
            <a:endParaRPr lang="en-US" sz="2000" b="1" dirty="0" smtClean="0">
              <a:solidFill>
                <a:prstClr val="black"/>
              </a:solidFill>
            </a:endParaRPr>
          </a:p>
          <a:p>
            <a:pPr lvl="1"/>
            <a:endParaRPr lang="en-US" sz="2000" b="1" baseline="-25000" dirty="0">
              <a:solidFill>
                <a:prstClr val="black"/>
              </a:solidFill>
            </a:endParaRPr>
          </a:p>
          <a:p>
            <a:pPr lvl="1"/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990600"/>
            <a:ext cx="3124200" cy="533400"/>
          </a:xfrm>
          <a:prstGeom prst="roundRect">
            <a:avLst/>
          </a:prstGeom>
          <a:solidFill>
            <a:srgbClr val="FFFF00">
              <a:alpha val="27843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70231" y="4361704"/>
            <a:ext cx="2720326" cy="923330"/>
            <a:chOff x="6477000" y="2013045"/>
            <a:chExt cx="2720326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8270982" y="2013045"/>
              <a:ext cx="9263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1B00C0"/>
                  </a:solidFill>
                </a:rPr>
                <a:t>Heating</a:t>
              </a:r>
            </a:p>
            <a:p>
              <a:r>
                <a:rPr lang="en-US" b="1" dirty="0" smtClean="0">
                  <a:solidFill>
                    <a:srgbClr val="1B00C0"/>
                  </a:solidFill>
                </a:rPr>
                <a:t>Model</a:t>
              </a:r>
            </a:p>
            <a:p>
              <a:r>
                <a:rPr lang="en-US" b="1" dirty="0" smtClean="0">
                  <a:solidFill>
                    <a:srgbClr val="1B00C0"/>
                  </a:solidFill>
                </a:rPr>
                <a:t>Errors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6477000" y="2325806"/>
              <a:ext cx="1793982" cy="148904"/>
            </a:xfrm>
            <a:prstGeom prst="straightConnector1">
              <a:avLst/>
            </a:prstGeom>
            <a:ln w="5715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524711" y="1587268"/>
            <a:ext cx="161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RWR et al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 bldLvl="2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53100" y="260865"/>
            <a:ext cx="3505201" cy="4114801"/>
            <a:chOff x="5638800" y="685799"/>
            <a:chExt cx="3505201" cy="41148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60" t="22889" r="31456" b="6250"/>
            <a:stretch/>
          </p:blipFill>
          <p:spPr bwMode="auto">
            <a:xfrm>
              <a:off x="5867401" y="685799"/>
              <a:ext cx="3276600" cy="400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38800" y="3810000"/>
              <a:ext cx="8382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8563592">
              <a:off x="7266711" y="1753232"/>
              <a:ext cx="336975" cy="398732"/>
            </a:xfrm>
            <a:prstGeom prst="chord">
              <a:avLst>
                <a:gd name="adj1" fmla="val 2659233"/>
                <a:gd name="adj2" fmla="val 1408694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0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Fix(?): IntraBinary Shock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8991600" cy="6019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ym typeface="Wingdings" panose="05000000000000000000" pitchFamily="2" charset="2"/>
              </a:rPr>
              <a:t>Particles, not radiation (spectrum)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Deep heating, L</a:t>
            </a:r>
            <a:r>
              <a:rPr lang="en-US" sz="2800" b="1" baseline="-25000" dirty="0" smtClean="0">
                <a:sym typeface="Wingdings" panose="05000000000000000000" pitchFamily="2" charset="2"/>
              </a:rPr>
              <a:t>1 </a:t>
            </a:r>
            <a:r>
              <a:rPr lang="en-US" sz="2800" b="1" dirty="0" smtClean="0">
                <a:sym typeface="Wingdings" panose="05000000000000000000" pitchFamily="2" charset="2"/>
              </a:rPr>
              <a:t>B field (Keck data)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 field may guide particles off L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point</a:t>
            </a:r>
          </a:p>
          <a:p>
            <a:r>
              <a:rPr lang="en-US" sz="2800" b="1" dirty="0" smtClean="0">
                <a:sym typeface="Wingdings" panose="05000000000000000000" pitchFamily="2" charset="2"/>
              </a:rPr>
              <a:t>Shock-generated particle illumination: 			   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Subtends larger PSR solid angle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More Uniform T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 larger i, smaller M</a:t>
            </a:r>
            <a:r>
              <a:rPr lang="en-US" sz="2400" b="1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NS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.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Assymmetric illumination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8305800" y="286307"/>
            <a:ext cx="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ESP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1"/>
          <a:stretch/>
        </p:blipFill>
        <p:spPr>
          <a:xfrm>
            <a:off x="464024" y="4114800"/>
            <a:ext cx="6432789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599" y="5123375"/>
            <a:ext cx="181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b</a:t>
            </a:r>
            <a:r>
              <a:rPr lang="en-US" b="1" dirty="0" smtClean="0"/>
              <a:t>=wind flux ratio</a:t>
            </a:r>
          </a:p>
          <a:p>
            <a:r>
              <a:rPr lang="en-US" b="1" dirty="0"/>
              <a:t>v</a:t>
            </a:r>
            <a:r>
              <a:rPr lang="en-US" b="1" baseline="-25000" dirty="0" smtClean="0"/>
              <a:t>w</a:t>
            </a:r>
            <a:r>
              <a:rPr lang="en-US" b="1" dirty="0" smtClean="0"/>
              <a:t> rel v</a:t>
            </a:r>
            <a:r>
              <a:rPr lang="en-US" b="1" baseline="-25000" dirty="0" smtClean="0"/>
              <a:t>orb</a:t>
            </a:r>
            <a:r>
              <a:rPr lang="en-US" b="1" dirty="0" smtClean="0"/>
              <a:t>  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88497" y="1600200"/>
            <a:ext cx="522003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05083" y="2113073"/>
            <a:ext cx="200073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372776" y="1527664"/>
            <a:ext cx="353443" cy="2739464"/>
            <a:chOff x="7391400" y="1527664"/>
            <a:chExt cx="353443" cy="2739464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7391400" y="1527664"/>
              <a:ext cx="158098" cy="2739464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564961" y="1527664"/>
              <a:ext cx="179882" cy="2739464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0" name="Group 2059"/>
          <p:cNvGrpSpPr/>
          <p:nvPr/>
        </p:nvGrpSpPr>
        <p:grpSpPr>
          <a:xfrm>
            <a:off x="6564596" y="1600200"/>
            <a:ext cx="2000731" cy="1066800"/>
            <a:chOff x="6564596" y="1600200"/>
            <a:chExt cx="2000731" cy="10668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564596" y="1600200"/>
              <a:ext cx="826804" cy="533400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896813" y="1676400"/>
              <a:ext cx="570787" cy="762000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7549498" y="1676400"/>
              <a:ext cx="70503" cy="990600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7620001" y="1676400"/>
              <a:ext cx="464829" cy="854296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7705132" y="1600200"/>
              <a:ext cx="860195" cy="533401"/>
            </a:xfrm>
            <a:prstGeom prst="straightConnector1">
              <a:avLst/>
            </a:prstGeom>
            <a:ln w="38100">
              <a:solidFill>
                <a:srgbClr val="1B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8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5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31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Measurements: A Work in Progress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Improved heating pattern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Smaller light curve, color and RV residuals</a:t>
            </a:r>
          </a:p>
          <a:p>
            <a:r>
              <a:rPr lang="en-US" b="1" dirty="0" smtClean="0"/>
              <a:t>Lock down K</a:t>
            </a:r>
            <a:r>
              <a:rPr lang="en-US" b="1" baseline="-25000" dirty="0" smtClean="0"/>
              <a:t>corr</a:t>
            </a:r>
            <a:r>
              <a:rPr lang="en-US" b="1" dirty="0" smtClean="0"/>
              <a:t>, i measurements</a:t>
            </a:r>
          </a:p>
          <a:p>
            <a:r>
              <a:rPr lang="en-US" b="1" dirty="0" smtClean="0"/>
              <a:t>RB – minimum </a:t>
            </a:r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M for spin-up?</a:t>
            </a:r>
          </a:p>
          <a:p>
            <a:r>
              <a:rPr lang="en-US" b="1" dirty="0" smtClean="0"/>
              <a:t>BW – </a:t>
            </a:r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M test for RB or direct path </a:t>
            </a:r>
          </a:p>
          <a:p>
            <a:r>
              <a:rPr lang="en-US" b="1" dirty="0" smtClean="0"/>
              <a:t>Tids – probe toward M</a:t>
            </a:r>
            <a:r>
              <a:rPr lang="en-US" b="1" baseline="-25000" dirty="0" smtClean="0"/>
              <a:t>max</a:t>
            </a:r>
            <a:r>
              <a:rPr lang="en-US" b="1" dirty="0" smtClean="0"/>
              <a:t> 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46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nature.com/nature/journal/v467/n7319/images/nature09466-f3.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5476"/>
            <a:ext cx="7467600" cy="57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1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Heaviest Neutron Stars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EOS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6146" y="2598293"/>
            <a:ext cx="67056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PSRs J1640+2230, J0348+0432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6146" y="1295400"/>
            <a:ext cx="6705600" cy="1219200"/>
          </a:xfrm>
          <a:prstGeom prst="rect">
            <a:avLst/>
          </a:prstGeom>
          <a:solidFill>
            <a:srgbClr val="EA4D06">
              <a:alpha val="29804"/>
            </a:srgb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1B00C0"/>
                </a:solidFill>
              </a:rPr>
              <a:t>BW and Tids</a:t>
            </a:r>
            <a:endParaRPr lang="en-US" sz="4400" b="1" dirty="0">
              <a:solidFill>
                <a:srgbClr val="1B0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1081" y="6488668"/>
            <a:ext cx="149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Lattimer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31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they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verdo?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42" y="914400"/>
                <a:ext cx="8802858" cy="5943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BW, Tid may exceed maximum </a:t>
                </a:r>
                <a:r>
                  <a:rPr lang="en-US" b="1" dirty="0" smtClean="0">
                    <a:latin typeface="Symbol" panose="05050102010706020507" pitchFamily="18" charset="2"/>
                  </a:rPr>
                  <a:t>D</a:t>
                </a:r>
                <a:r>
                  <a:rPr lang="en-US" b="1" dirty="0" smtClean="0"/>
                  <a:t>M: </a:t>
                </a:r>
              </a:p>
              <a:p>
                <a:pPr lvl="1"/>
                <a:r>
                  <a:rPr lang="en-US" b="1" dirty="0" smtClean="0"/>
                  <a:t>M&gt;M</a:t>
                </a:r>
                <a:r>
                  <a:rPr lang="en-US" b="1" baseline="-25000" dirty="0" smtClean="0"/>
                  <a:t>max</a:t>
                </a:r>
                <a:r>
                  <a:rPr lang="en-US" b="1" dirty="0" smtClean="0"/>
                  <a:t> (2-3M</a:t>
                </a:r>
                <a:r>
                  <a:rPr lang="en-US" b="1" baseline="-25000" dirty="0" smtClean="0"/>
                  <a:t>O</a:t>
                </a:r>
                <a:r>
                  <a:rPr lang="en-US" b="1" dirty="0" smtClean="0"/>
                  <a:t>)  in the `mass gap’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sz="2400" b="1" dirty="0" smtClean="0"/>
                  <a:t>Collpase </a:t>
                </a:r>
                <a:r>
                  <a:rPr lang="en-US" sz="2400" b="1" dirty="0"/>
                  <a:t>to BH + planetary mass companion</a:t>
                </a:r>
              </a:p>
              <a:p>
                <a:pPr lvl="1"/>
                <a:r>
                  <a:rPr lang="en-US" sz="2400" b="1" dirty="0"/>
                  <a:t>Companion heating ceases: optically </a:t>
                </a:r>
                <a:r>
                  <a:rPr lang="en-US" sz="2400" b="1" dirty="0" smtClean="0"/>
                  <a:t>faint</a:t>
                </a:r>
              </a:p>
              <a:p>
                <a:pPr lvl="1"/>
                <a:endParaRPr lang="en-US" sz="2400" b="1" dirty="0"/>
              </a:p>
              <a:p>
                <a:pPr lvl="1"/>
                <a:endParaRPr lang="en-US" sz="2400" b="1" dirty="0"/>
              </a:p>
              <a:p>
                <a:pPr lvl="1"/>
                <a:r>
                  <a:rPr lang="en-US" sz="2400" b="1" dirty="0"/>
                  <a:t>M</a:t>
                </a:r>
                <a:r>
                  <a:rPr lang="en-US" sz="2400" b="1" dirty="0" smtClean="0"/>
                  <a:t>ay </a:t>
                </a:r>
                <a:r>
                  <a:rPr lang="en-US" sz="2400" b="1" dirty="0"/>
                  <a:t>occasionally evolve to </a:t>
                </a:r>
                <a:r>
                  <a:rPr lang="en-US" sz="2400" b="1" dirty="0" smtClean="0"/>
                  <a:t>faint, UCBHB  </a:t>
                </a:r>
                <a:r>
                  <a:rPr lang="en-US" sz="2400" b="1" dirty="0"/>
                  <a:t>with </a:t>
                </a:r>
                <a:r>
                  <a:rPr lang="en-US" sz="2400" b="1" i="1" u="sng" dirty="0"/>
                  <a:t>low</a:t>
                </a:r>
                <a:r>
                  <a:rPr lang="en-US" sz="2400" b="1" dirty="0"/>
                  <a:t> M</a:t>
                </a:r>
                <a:r>
                  <a:rPr lang="en-US" sz="2400" b="1" baseline="-25000" dirty="0"/>
                  <a:t>BH</a:t>
                </a:r>
                <a:r>
                  <a:rPr lang="en-US" sz="2400" b="1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𝑮𝑹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𝒚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.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𝟓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  <a:ea typeface="Cambria Math"/>
                                      </a:rPr>
                                      <m:t>𝑩𝑯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𝟎𝟏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sub>
                            </m:sSub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𝟗𝟎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𝒎𝒊𝒏</m:t>
                            </m:r>
                          </m:sub>
                        </m:sSub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𝟖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endParaRPr lang="en-US" sz="28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42" y="914400"/>
                <a:ext cx="8802858" cy="5943600"/>
              </a:xfrm>
              <a:blipFill rotWithShape="1">
                <a:blip r:embed="rId2"/>
                <a:stretch>
                  <a:fillRect l="-1593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90600" y="1981200"/>
            <a:ext cx="4689231" cy="1600200"/>
            <a:chOff x="-689317" y="1181686"/>
            <a:chExt cx="4994031" cy="177528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3" t="19280" r="52054" b="64569"/>
            <a:stretch/>
          </p:blipFill>
          <p:spPr bwMode="auto">
            <a:xfrm>
              <a:off x="-689317" y="1181686"/>
              <a:ext cx="4994031" cy="118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3" t="79047" r="52054" b="12836"/>
            <a:stretch/>
          </p:blipFill>
          <p:spPr bwMode="auto">
            <a:xfrm>
              <a:off x="-689317" y="2363190"/>
              <a:ext cx="4994031" cy="59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038600" y="3212068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Belczynski et al 2012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13817" y="2971800"/>
            <a:ext cx="2630184" cy="2438400"/>
            <a:chOff x="6513817" y="2971800"/>
            <a:chExt cx="2630184" cy="2438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8" t="15961" r="52643" b="15577"/>
            <a:stretch/>
          </p:blipFill>
          <p:spPr bwMode="auto">
            <a:xfrm>
              <a:off x="6513817" y="2971800"/>
              <a:ext cx="263018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619999" y="3313789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10 M</a:t>
              </a:r>
              <a:r>
                <a:rPr lang="en-US" b="1" baseline="-25000" dirty="0" smtClean="0">
                  <a:solidFill>
                    <a:srgbClr val="C00000"/>
                  </a:solidFill>
                </a:rPr>
                <a:t>J</a:t>
              </a:r>
              <a:r>
                <a:rPr lang="en-US" b="1" dirty="0" smtClean="0">
                  <a:solidFill>
                    <a:srgbClr val="C00000"/>
                  </a:solidFill>
                </a:rPr>
                <a:t>  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2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1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ym typeface="Wingdings" pitchFamily="2" charset="2"/>
              </a:rPr>
              <a:t>Fermi</a:t>
            </a:r>
            <a:r>
              <a:rPr lang="en-US" b="1" dirty="0">
                <a:sym typeface="Wingdings" pitchFamily="2" charset="2"/>
              </a:rPr>
              <a:t>:</a:t>
            </a:r>
            <a:r>
              <a:rPr lang="en-US" b="1" dirty="0" smtClean="0">
                <a:sym typeface="Wingdings" pitchFamily="2" charset="2"/>
              </a:rPr>
              <a:t> a BW/RB/Tid discovery machine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en-US" b="1" smtClean="0">
                <a:solidFill>
                  <a:srgbClr val="FF0000"/>
                </a:solidFill>
              </a:rPr>
              <a:t>earches </a:t>
            </a:r>
            <a:r>
              <a:rPr lang="en-US" b="1" dirty="0" smtClean="0">
                <a:solidFill>
                  <a:srgbClr val="FF0000"/>
                </a:solidFill>
              </a:rPr>
              <a:t>of UNIDs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deeply </a:t>
            </a:r>
            <a:r>
              <a:rPr 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shrouded MSP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/>
              <a:t>UNIDed sources </a:t>
            </a:r>
            <a:r>
              <a:rPr lang="en-US" b="1" dirty="0" smtClean="0">
                <a:sym typeface="Wingdings" panose="05000000000000000000" pitchFamily="2" charset="2"/>
              </a:rPr>
              <a:t> Tidarrens</a:t>
            </a:r>
            <a:r>
              <a:rPr lang="en-US" b="1" dirty="0" smtClean="0"/>
              <a:t> are esp. interesting: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Super-short periods, unique He companions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Extreme winds and Intrabinary shocks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Large mass transfer, high mass NS</a:t>
            </a:r>
          </a:p>
          <a:p>
            <a:r>
              <a:rPr lang="en-US" b="1" dirty="0" smtClean="0"/>
              <a:t>High Mass BW, Tids will test the Equation of State: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>
                <a:sym typeface="Wingdings" pitchFamily="2" charset="2"/>
              </a:rPr>
              <a:t>A</a:t>
            </a:r>
            <a:r>
              <a:rPr lang="en-US" b="1" dirty="0" smtClean="0">
                <a:sym typeface="Wingdings" pitchFamily="2" charset="2"/>
              </a:rPr>
              <a:t>ny above ~2.2M</a:t>
            </a:r>
            <a:r>
              <a:rPr lang="en-US" b="1" baseline="-25000" dirty="0" smtClean="0">
                <a:sym typeface="Wingdings" pitchFamily="2" charset="2"/>
              </a:rPr>
              <a:t>O</a:t>
            </a:r>
            <a:r>
              <a:rPr lang="en-US" b="1" dirty="0" smtClean="0">
                <a:sym typeface="Wingdings" pitchFamily="2" charset="2"/>
              </a:rPr>
              <a:t> narrows to stiff only, &gt;2.5M</a:t>
            </a:r>
            <a:r>
              <a:rPr lang="en-US" b="1" baseline="-25000" dirty="0" smtClean="0">
                <a:sym typeface="Wingdings" pitchFamily="2" charset="2"/>
              </a:rPr>
              <a:t>O</a:t>
            </a:r>
            <a:r>
              <a:rPr lang="en-US" b="1" dirty="0" smtClean="0">
                <a:sym typeface="Wingdings" pitchFamily="2" charset="2"/>
              </a:rPr>
              <a:t> at limits of QCD physics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Mass, I tracers probe history of close binary interaction</a:t>
            </a:r>
          </a:p>
        </p:txBody>
      </p:sp>
    </p:spTree>
    <p:extLst>
      <p:ext uri="{BB962C8B-B14F-4D97-AF65-F5344CB8AC3E}">
        <p14:creationId xmlns:p14="http://schemas.microsoft.com/office/powerpoint/2010/main" val="41351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08182"/>
            <a:ext cx="5152318" cy="519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2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2" y="1163319"/>
            <a:ext cx="7329816" cy="5436169"/>
          </a:xfrm>
        </p:spPr>
      </p:pic>
      <p:sp>
        <p:nvSpPr>
          <p:cNvPr id="5" name="Rectangle 4"/>
          <p:cNvSpPr/>
          <p:nvPr/>
        </p:nvSpPr>
        <p:spPr>
          <a:xfrm>
            <a:off x="6200485" y="1317805"/>
            <a:ext cx="955344" cy="4517409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907842" y="1320772"/>
            <a:ext cx="1312079" cy="3355614"/>
          </a:xfrm>
          <a:custGeom>
            <a:avLst/>
            <a:gdLst>
              <a:gd name="connsiteX0" fmla="*/ 0 w 1312105"/>
              <a:gd name="connsiteY0" fmla="*/ 0 h 3345909"/>
              <a:gd name="connsiteX1" fmla="*/ 79513 w 1312105"/>
              <a:gd name="connsiteY1" fmla="*/ 2806810 h 3345909"/>
              <a:gd name="connsiteX2" fmla="*/ 222637 w 1312105"/>
              <a:gd name="connsiteY2" fmla="*/ 3132814 h 3345909"/>
              <a:gd name="connsiteX3" fmla="*/ 413468 w 1312105"/>
              <a:gd name="connsiteY3" fmla="*/ 3267986 h 3345909"/>
              <a:gd name="connsiteX4" fmla="*/ 620202 w 1312105"/>
              <a:gd name="connsiteY4" fmla="*/ 3339548 h 3345909"/>
              <a:gd name="connsiteX5" fmla="*/ 826936 w 1312105"/>
              <a:gd name="connsiteY5" fmla="*/ 3331596 h 3345909"/>
              <a:gd name="connsiteX6" fmla="*/ 1033670 w 1312105"/>
              <a:gd name="connsiteY6" fmla="*/ 3244132 h 3345909"/>
              <a:gd name="connsiteX7" fmla="*/ 1160891 w 1312105"/>
              <a:gd name="connsiteY7" fmla="*/ 3093057 h 3345909"/>
              <a:gd name="connsiteX8" fmla="*/ 1280160 w 1312105"/>
              <a:gd name="connsiteY8" fmla="*/ 2902226 h 3345909"/>
              <a:gd name="connsiteX9" fmla="*/ 1311966 w 1312105"/>
              <a:gd name="connsiteY9" fmla="*/ 2735248 h 3345909"/>
              <a:gd name="connsiteX10" fmla="*/ 1272209 w 1312105"/>
              <a:gd name="connsiteY10" fmla="*/ 7951 h 3345909"/>
              <a:gd name="connsiteX0" fmla="*/ 0 w 1312105"/>
              <a:gd name="connsiteY0" fmla="*/ 0 h 3345909"/>
              <a:gd name="connsiteX1" fmla="*/ 79513 w 1312105"/>
              <a:gd name="connsiteY1" fmla="*/ 2806810 h 3345909"/>
              <a:gd name="connsiteX2" fmla="*/ 190831 w 1312105"/>
              <a:gd name="connsiteY2" fmla="*/ 3069204 h 3345909"/>
              <a:gd name="connsiteX3" fmla="*/ 413468 w 1312105"/>
              <a:gd name="connsiteY3" fmla="*/ 3267986 h 3345909"/>
              <a:gd name="connsiteX4" fmla="*/ 620202 w 1312105"/>
              <a:gd name="connsiteY4" fmla="*/ 3339548 h 3345909"/>
              <a:gd name="connsiteX5" fmla="*/ 826936 w 1312105"/>
              <a:gd name="connsiteY5" fmla="*/ 3331596 h 3345909"/>
              <a:gd name="connsiteX6" fmla="*/ 1033670 w 1312105"/>
              <a:gd name="connsiteY6" fmla="*/ 3244132 h 3345909"/>
              <a:gd name="connsiteX7" fmla="*/ 1160891 w 1312105"/>
              <a:gd name="connsiteY7" fmla="*/ 3093057 h 3345909"/>
              <a:gd name="connsiteX8" fmla="*/ 1280160 w 1312105"/>
              <a:gd name="connsiteY8" fmla="*/ 2902226 h 3345909"/>
              <a:gd name="connsiteX9" fmla="*/ 1311966 w 1312105"/>
              <a:gd name="connsiteY9" fmla="*/ 2735248 h 3345909"/>
              <a:gd name="connsiteX10" fmla="*/ 1272209 w 1312105"/>
              <a:gd name="connsiteY10" fmla="*/ 7951 h 3345909"/>
              <a:gd name="connsiteX0" fmla="*/ 0 w 1312105"/>
              <a:gd name="connsiteY0" fmla="*/ 0 h 3345909"/>
              <a:gd name="connsiteX1" fmla="*/ 79513 w 1312105"/>
              <a:gd name="connsiteY1" fmla="*/ 2806810 h 3345909"/>
              <a:gd name="connsiteX2" fmla="*/ 294198 w 1312105"/>
              <a:gd name="connsiteY2" fmla="*/ 3180522 h 3345909"/>
              <a:gd name="connsiteX3" fmla="*/ 413468 w 1312105"/>
              <a:gd name="connsiteY3" fmla="*/ 3267986 h 3345909"/>
              <a:gd name="connsiteX4" fmla="*/ 620202 w 1312105"/>
              <a:gd name="connsiteY4" fmla="*/ 3339548 h 3345909"/>
              <a:gd name="connsiteX5" fmla="*/ 826936 w 1312105"/>
              <a:gd name="connsiteY5" fmla="*/ 3331596 h 3345909"/>
              <a:gd name="connsiteX6" fmla="*/ 1033670 w 1312105"/>
              <a:gd name="connsiteY6" fmla="*/ 3244132 h 3345909"/>
              <a:gd name="connsiteX7" fmla="*/ 1160891 w 1312105"/>
              <a:gd name="connsiteY7" fmla="*/ 3093057 h 3345909"/>
              <a:gd name="connsiteX8" fmla="*/ 1280160 w 1312105"/>
              <a:gd name="connsiteY8" fmla="*/ 2902226 h 3345909"/>
              <a:gd name="connsiteX9" fmla="*/ 1311966 w 1312105"/>
              <a:gd name="connsiteY9" fmla="*/ 2735248 h 3345909"/>
              <a:gd name="connsiteX10" fmla="*/ 1272209 w 1312105"/>
              <a:gd name="connsiteY10" fmla="*/ 7951 h 3345909"/>
              <a:gd name="connsiteX0" fmla="*/ 0 w 1312105"/>
              <a:gd name="connsiteY0" fmla="*/ 0 h 3343103"/>
              <a:gd name="connsiteX1" fmla="*/ 79513 w 1312105"/>
              <a:gd name="connsiteY1" fmla="*/ 2806810 h 3343103"/>
              <a:gd name="connsiteX2" fmla="*/ 294198 w 1312105"/>
              <a:gd name="connsiteY2" fmla="*/ 3180522 h 3343103"/>
              <a:gd name="connsiteX3" fmla="*/ 437322 w 1312105"/>
              <a:gd name="connsiteY3" fmla="*/ 3307743 h 3343103"/>
              <a:gd name="connsiteX4" fmla="*/ 620202 w 1312105"/>
              <a:gd name="connsiteY4" fmla="*/ 3339548 h 3343103"/>
              <a:gd name="connsiteX5" fmla="*/ 826936 w 1312105"/>
              <a:gd name="connsiteY5" fmla="*/ 3331596 h 3343103"/>
              <a:gd name="connsiteX6" fmla="*/ 1033670 w 1312105"/>
              <a:gd name="connsiteY6" fmla="*/ 3244132 h 3343103"/>
              <a:gd name="connsiteX7" fmla="*/ 1160891 w 1312105"/>
              <a:gd name="connsiteY7" fmla="*/ 3093057 h 3343103"/>
              <a:gd name="connsiteX8" fmla="*/ 1280160 w 1312105"/>
              <a:gd name="connsiteY8" fmla="*/ 2902226 h 3343103"/>
              <a:gd name="connsiteX9" fmla="*/ 1311966 w 1312105"/>
              <a:gd name="connsiteY9" fmla="*/ 2735248 h 3343103"/>
              <a:gd name="connsiteX10" fmla="*/ 1272209 w 1312105"/>
              <a:gd name="connsiteY10" fmla="*/ 7951 h 3343103"/>
              <a:gd name="connsiteX0" fmla="*/ 0 w 1312105"/>
              <a:gd name="connsiteY0" fmla="*/ 0 h 3343103"/>
              <a:gd name="connsiteX1" fmla="*/ 79513 w 1312105"/>
              <a:gd name="connsiteY1" fmla="*/ 2806810 h 3343103"/>
              <a:gd name="connsiteX2" fmla="*/ 349857 w 1312105"/>
              <a:gd name="connsiteY2" fmla="*/ 3244133 h 3343103"/>
              <a:gd name="connsiteX3" fmla="*/ 437322 w 1312105"/>
              <a:gd name="connsiteY3" fmla="*/ 3307743 h 3343103"/>
              <a:gd name="connsiteX4" fmla="*/ 620202 w 1312105"/>
              <a:gd name="connsiteY4" fmla="*/ 3339548 h 3343103"/>
              <a:gd name="connsiteX5" fmla="*/ 826936 w 1312105"/>
              <a:gd name="connsiteY5" fmla="*/ 3331596 h 3343103"/>
              <a:gd name="connsiteX6" fmla="*/ 1033670 w 1312105"/>
              <a:gd name="connsiteY6" fmla="*/ 3244132 h 3343103"/>
              <a:gd name="connsiteX7" fmla="*/ 1160891 w 1312105"/>
              <a:gd name="connsiteY7" fmla="*/ 3093057 h 3343103"/>
              <a:gd name="connsiteX8" fmla="*/ 1280160 w 1312105"/>
              <a:gd name="connsiteY8" fmla="*/ 2902226 h 3343103"/>
              <a:gd name="connsiteX9" fmla="*/ 1311966 w 1312105"/>
              <a:gd name="connsiteY9" fmla="*/ 2735248 h 3343103"/>
              <a:gd name="connsiteX10" fmla="*/ 1272209 w 1312105"/>
              <a:gd name="connsiteY10" fmla="*/ 7951 h 3343103"/>
              <a:gd name="connsiteX0" fmla="*/ 0 w 1312105"/>
              <a:gd name="connsiteY0" fmla="*/ 0 h 3356359"/>
              <a:gd name="connsiteX1" fmla="*/ 79513 w 1312105"/>
              <a:gd name="connsiteY1" fmla="*/ 2806810 h 3356359"/>
              <a:gd name="connsiteX2" fmla="*/ 349857 w 1312105"/>
              <a:gd name="connsiteY2" fmla="*/ 3244133 h 3356359"/>
              <a:gd name="connsiteX3" fmla="*/ 437322 w 1312105"/>
              <a:gd name="connsiteY3" fmla="*/ 3307743 h 3356359"/>
              <a:gd name="connsiteX4" fmla="*/ 675861 w 1312105"/>
              <a:gd name="connsiteY4" fmla="*/ 3355451 h 3356359"/>
              <a:gd name="connsiteX5" fmla="*/ 826936 w 1312105"/>
              <a:gd name="connsiteY5" fmla="*/ 3331596 h 3356359"/>
              <a:gd name="connsiteX6" fmla="*/ 1033670 w 1312105"/>
              <a:gd name="connsiteY6" fmla="*/ 3244132 h 3356359"/>
              <a:gd name="connsiteX7" fmla="*/ 1160891 w 1312105"/>
              <a:gd name="connsiteY7" fmla="*/ 3093057 h 3356359"/>
              <a:gd name="connsiteX8" fmla="*/ 1280160 w 1312105"/>
              <a:gd name="connsiteY8" fmla="*/ 2902226 h 3356359"/>
              <a:gd name="connsiteX9" fmla="*/ 1311966 w 1312105"/>
              <a:gd name="connsiteY9" fmla="*/ 2735248 h 3356359"/>
              <a:gd name="connsiteX10" fmla="*/ 1272209 w 1312105"/>
              <a:gd name="connsiteY10" fmla="*/ 7951 h 3356359"/>
              <a:gd name="connsiteX0" fmla="*/ 0 w 1312105"/>
              <a:gd name="connsiteY0" fmla="*/ 0 h 3355614"/>
              <a:gd name="connsiteX1" fmla="*/ 79513 w 1312105"/>
              <a:gd name="connsiteY1" fmla="*/ 2806810 h 3355614"/>
              <a:gd name="connsiteX2" fmla="*/ 349857 w 1312105"/>
              <a:gd name="connsiteY2" fmla="*/ 3244133 h 3355614"/>
              <a:gd name="connsiteX3" fmla="*/ 500932 w 1312105"/>
              <a:gd name="connsiteY3" fmla="*/ 3323645 h 3355614"/>
              <a:gd name="connsiteX4" fmla="*/ 675861 w 1312105"/>
              <a:gd name="connsiteY4" fmla="*/ 3355451 h 3355614"/>
              <a:gd name="connsiteX5" fmla="*/ 826936 w 1312105"/>
              <a:gd name="connsiteY5" fmla="*/ 3331596 h 3355614"/>
              <a:gd name="connsiteX6" fmla="*/ 1033670 w 1312105"/>
              <a:gd name="connsiteY6" fmla="*/ 3244132 h 3355614"/>
              <a:gd name="connsiteX7" fmla="*/ 1160891 w 1312105"/>
              <a:gd name="connsiteY7" fmla="*/ 3093057 h 3355614"/>
              <a:gd name="connsiteX8" fmla="*/ 1280160 w 1312105"/>
              <a:gd name="connsiteY8" fmla="*/ 2902226 h 3355614"/>
              <a:gd name="connsiteX9" fmla="*/ 1311966 w 1312105"/>
              <a:gd name="connsiteY9" fmla="*/ 2735248 h 3355614"/>
              <a:gd name="connsiteX10" fmla="*/ 1272209 w 1312105"/>
              <a:gd name="connsiteY10" fmla="*/ 7951 h 3355614"/>
              <a:gd name="connsiteX0" fmla="*/ 0 w 1312105"/>
              <a:gd name="connsiteY0" fmla="*/ 0 h 3355614"/>
              <a:gd name="connsiteX1" fmla="*/ 79513 w 1312105"/>
              <a:gd name="connsiteY1" fmla="*/ 2806810 h 3355614"/>
              <a:gd name="connsiteX2" fmla="*/ 381662 w 1312105"/>
              <a:gd name="connsiteY2" fmla="*/ 3260035 h 3355614"/>
              <a:gd name="connsiteX3" fmla="*/ 500932 w 1312105"/>
              <a:gd name="connsiteY3" fmla="*/ 3323645 h 3355614"/>
              <a:gd name="connsiteX4" fmla="*/ 675861 w 1312105"/>
              <a:gd name="connsiteY4" fmla="*/ 3355451 h 3355614"/>
              <a:gd name="connsiteX5" fmla="*/ 826936 w 1312105"/>
              <a:gd name="connsiteY5" fmla="*/ 3331596 h 3355614"/>
              <a:gd name="connsiteX6" fmla="*/ 1033670 w 1312105"/>
              <a:gd name="connsiteY6" fmla="*/ 3244132 h 3355614"/>
              <a:gd name="connsiteX7" fmla="*/ 1160891 w 1312105"/>
              <a:gd name="connsiteY7" fmla="*/ 3093057 h 3355614"/>
              <a:gd name="connsiteX8" fmla="*/ 1280160 w 1312105"/>
              <a:gd name="connsiteY8" fmla="*/ 2902226 h 3355614"/>
              <a:gd name="connsiteX9" fmla="*/ 1311966 w 1312105"/>
              <a:gd name="connsiteY9" fmla="*/ 2735248 h 3355614"/>
              <a:gd name="connsiteX10" fmla="*/ 1272209 w 1312105"/>
              <a:gd name="connsiteY10" fmla="*/ 7951 h 3355614"/>
              <a:gd name="connsiteX0" fmla="*/ 0 w 1312105"/>
              <a:gd name="connsiteY0" fmla="*/ 0 h 3355614"/>
              <a:gd name="connsiteX1" fmla="*/ 79513 w 1312105"/>
              <a:gd name="connsiteY1" fmla="*/ 2806810 h 3355614"/>
              <a:gd name="connsiteX2" fmla="*/ 159026 w 1312105"/>
              <a:gd name="connsiteY2" fmla="*/ 3053301 h 3355614"/>
              <a:gd name="connsiteX3" fmla="*/ 381662 w 1312105"/>
              <a:gd name="connsiteY3" fmla="*/ 3260035 h 3355614"/>
              <a:gd name="connsiteX4" fmla="*/ 500932 w 1312105"/>
              <a:gd name="connsiteY4" fmla="*/ 3323645 h 3355614"/>
              <a:gd name="connsiteX5" fmla="*/ 675861 w 1312105"/>
              <a:gd name="connsiteY5" fmla="*/ 3355451 h 3355614"/>
              <a:gd name="connsiteX6" fmla="*/ 826936 w 1312105"/>
              <a:gd name="connsiteY6" fmla="*/ 3331596 h 3355614"/>
              <a:gd name="connsiteX7" fmla="*/ 1033670 w 1312105"/>
              <a:gd name="connsiteY7" fmla="*/ 3244132 h 3355614"/>
              <a:gd name="connsiteX8" fmla="*/ 1160891 w 1312105"/>
              <a:gd name="connsiteY8" fmla="*/ 3093057 h 3355614"/>
              <a:gd name="connsiteX9" fmla="*/ 1280160 w 1312105"/>
              <a:gd name="connsiteY9" fmla="*/ 2902226 h 3355614"/>
              <a:gd name="connsiteX10" fmla="*/ 1311966 w 1312105"/>
              <a:gd name="connsiteY10" fmla="*/ 2735248 h 3355614"/>
              <a:gd name="connsiteX11" fmla="*/ 1272209 w 1312105"/>
              <a:gd name="connsiteY11" fmla="*/ 7951 h 3355614"/>
              <a:gd name="connsiteX0" fmla="*/ 0 w 1312105"/>
              <a:gd name="connsiteY0" fmla="*/ 0 h 3355614"/>
              <a:gd name="connsiteX1" fmla="*/ 79513 w 1312105"/>
              <a:gd name="connsiteY1" fmla="*/ 2806810 h 3355614"/>
              <a:gd name="connsiteX2" fmla="*/ 198783 w 1312105"/>
              <a:gd name="connsiteY2" fmla="*/ 3085106 h 3355614"/>
              <a:gd name="connsiteX3" fmla="*/ 381662 w 1312105"/>
              <a:gd name="connsiteY3" fmla="*/ 3260035 h 3355614"/>
              <a:gd name="connsiteX4" fmla="*/ 500932 w 1312105"/>
              <a:gd name="connsiteY4" fmla="*/ 3323645 h 3355614"/>
              <a:gd name="connsiteX5" fmla="*/ 675861 w 1312105"/>
              <a:gd name="connsiteY5" fmla="*/ 3355451 h 3355614"/>
              <a:gd name="connsiteX6" fmla="*/ 826936 w 1312105"/>
              <a:gd name="connsiteY6" fmla="*/ 3331596 h 3355614"/>
              <a:gd name="connsiteX7" fmla="*/ 1033670 w 1312105"/>
              <a:gd name="connsiteY7" fmla="*/ 3244132 h 3355614"/>
              <a:gd name="connsiteX8" fmla="*/ 1160891 w 1312105"/>
              <a:gd name="connsiteY8" fmla="*/ 3093057 h 3355614"/>
              <a:gd name="connsiteX9" fmla="*/ 1280160 w 1312105"/>
              <a:gd name="connsiteY9" fmla="*/ 2902226 h 3355614"/>
              <a:gd name="connsiteX10" fmla="*/ 1311966 w 1312105"/>
              <a:gd name="connsiteY10" fmla="*/ 2735248 h 3355614"/>
              <a:gd name="connsiteX11" fmla="*/ 1272209 w 1312105"/>
              <a:gd name="connsiteY11" fmla="*/ 7951 h 3355614"/>
              <a:gd name="connsiteX0" fmla="*/ 0 w 1312105"/>
              <a:gd name="connsiteY0" fmla="*/ 0 h 3355614"/>
              <a:gd name="connsiteX1" fmla="*/ 79513 w 1312105"/>
              <a:gd name="connsiteY1" fmla="*/ 2806810 h 3355614"/>
              <a:gd name="connsiteX2" fmla="*/ 198783 w 1312105"/>
              <a:gd name="connsiteY2" fmla="*/ 3085106 h 3355614"/>
              <a:gd name="connsiteX3" fmla="*/ 381662 w 1312105"/>
              <a:gd name="connsiteY3" fmla="*/ 3260035 h 3355614"/>
              <a:gd name="connsiteX4" fmla="*/ 500932 w 1312105"/>
              <a:gd name="connsiteY4" fmla="*/ 3323645 h 3355614"/>
              <a:gd name="connsiteX5" fmla="*/ 675861 w 1312105"/>
              <a:gd name="connsiteY5" fmla="*/ 3355451 h 3355614"/>
              <a:gd name="connsiteX6" fmla="*/ 826936 w 1312105"/>
              <a:gd name="connsiteY6" fmla="*/ 3331596 h 3355614"/>
              <a:gd name="connsiteX7" fmla="*/ 1033670 w 1312105"/>
              <a:gd name="connsiteY7" fmla="*/ 3244132 h 3355614"/>
              <a:gd name="connsiteX8" fmla="*/ 1160891 w 1312105"/>
              <a:gd name="connsiteY8" fmla="*/ 3093057 h 3355614"/>
              <a:gd name="connsiteX9" fmla="*/ 1280160 w 1312105"/>
              <a:gd name="connsiteY9" fmla="*/ 2902226 h 3355614"/>
              <a:gd name="connsiteX10" fmla="*/ 1311966 w 1312105"/>
              <a:gd name="connsiteY10" fmla="*/ 2160213 h 3355614"/>
              <a:gd name="connsiteX11" fmla="*/ 1272209 w 1312105"/>
              <a:gd name="connsiteY11" fmla="*/ 7951 h 3355614"/>
              <a:gd name="connsiteX0" fmla="*/ 0 w 1312079"/>
              <a:gd name="connsiteY0" fmla="*/ 0 h 3355614"/>
              <a:gd name="connsiteX1" fmla="*/ 79513 w 1312079"/>
              <a:gd name="connsiteY1" fmla="*/ 2806810 h 3355614"/>
              <a:gd name="connsiteX2" fmla="*/ 198783 w 1312079"/>
              <a:gd name="connsiteY2" fmla="*/ 3085106 h 3355614"/>
              <a:gd name="connsiteX3" fmla="*/ 381662 w 1312079"/>
              <a:gd name="connsiteY3" fmla="*/ 3260035 h 3355614"/>
              <a:gd name="connsiteX4" fmla="*/ 500932 w 1312079"/>
              <a:gd name="connsiteY4" fmla="*/ 3323645 h 3355614"/>
              <a:gd name="connsiteX5" fmla="*/ 675861 w 1312079"/>
              <a:gd name="connsiteY5" fmla="*/ 3355451 h 3355614"/>
              <a:gd name="connsiteX6" fmla="*/ 826936 w 1312079"/>
              <a:gd name="connsiteY6" fmla="*/ 3331596 h 3355614"/>
              <a:gd name="connsiteX7" fmla="*/ 1033670 w 1312079"/>
              <a:gd name="connsiteY7" fmla="*/ 3244132 h 3355614"/>
              <a:gd name="connsiteX8" fmla="*/ 1175031 w 1312079"/>
              <a:gd name="connsiteY8" fmla="*/ 3126051 h 3355614"/>
              <a:gd name="connsiteX9" fmla="*/ 1280160 w 1312079"/>
              <a:gd name="connsiteY9" fmla="*/ 2902226 h 3355614"/>
              <a:gd name="connsiteX10" fmla="*/ 1311966 w 1312079"/>
              <a:gd name="connsiteY10" fmla="*/ 2160213 h 3355614"/>
              <a:gd name="connsiteX11" fmla="*/ 1272209 w 1312079"/>
              <a:gd name="connsiteY11" fmla="*/ 7951 h 3355614"/>
              <a:gd name="connsiteX0" fmla="*/ 0 w 1312079"/>
              <a:gd name="connsiteY0" fmla="*/ 0 h 3355614"/>
              <a:gd name="connsiteX1" fmla="*/ 65373 w 1312079"/>
              <a:gd name="connsiteY1" fmla="*/ 2448591 h 3355614"/>
              <a:gd name="connsiteX2" fmla="*/ 198783 w 1312079"/>
              <a:gd name="connsiteY2" fmla="*/ 3085106 h 3355614"/>
              <a:gd name="connsiteX3" fmla="*/ 381662 w 1312079"/>
              <a:gd name="connsiteY3" fmla="*/ 3260035 h 3355614"/>
              <a:gd name="connsiteX4" fmla="*/ 500932 w 1312079"/>
              <a:gd name="connsiteY4" fmla="*/ 3323645 h 3355614"/>
              <a:gd name="connsiteX5" fmla="*/ 675861 w 1312079"/>
              <a:gd name="connsiteY5" fmla="*/ 3355451 h 3355614"/>
              <a:gd name="connsiteX6" fmla="*/ 826936 w 1312079"/>
              <a:gd name="connsiteY6" fmla="*/ 3331596 h 3355614"/>
              <a:gd name="connsiteX7" fmla="*/ 1033670 w 1312079"/>
              <a:gd name="connsiteY7" fmla="*/ 3244132 h 3355614"/>
              <a:gd name="connsiteX8" fmla="*/ 1175031 w 1312079"/>
              <a:gd name="connsiteY8" fmla="*/ 3126051 h 3355614"/>
              <a:gd name="connsiteX9" fmla="*/ 1280160 w 1312079"/>
              <a:gd name="connsiteY9" fmla="*/ 2902226 h 3355614"/>
              <a:gd name="connsiteX10" fmla="*/ 1311966 w 1312079"/>
              <a:gd name="connsiteY10" fmla="*/ 2160213 h 3355614"/>
              <a:gd name="connsiteX11" fmla="*/ 1272209 w 1312079"/>
              <a:gd name="connsiteY11" fmla="*/ 7951 h 335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2079" h="3355614">
                <a:moveTo>
                  <a:pt x="0" y="0"/>
                </a:moveTo>
                <a:cubicBezTo>
                  <a:pt x="21203" y="1142337"/>
                  <a:pt x="32243" y="1934407"/>
                  <a:pt x="65373" y="2448591"/>
                </a:cubicBezTo>
                <a:cubicBezTo>
                  <a:pt x="98504" y="2962775"/>
                  <a:pt x="148425" y="3009569"/>
                  <a:pt x="198783" y="3085106"/>
                </a:cubicBezTo>
                <a:cubicBezTo>
                  <a:pt x="249141" y="3160644"/>
                  <a:pt x="331304" y="3220279"/>
                  <a:pt x="381662" y="3260035"/>
                </a:cubicBezTo>
                <a:cubicBezTo>
                  <a:pt x="432020" y="3299791"/>
                  <a:pt x="451899" y="3307742"/>
                  <a:pt x="500932" y="3323645"/>
                </a:cubicBezTo>
                <a:cubicBezTo>
                  <a:pt x="549965" y="3339548"/>
                  <a:pt x="621527" y="3354126"/>
                  <a:pt x="675861" y="3355451"/>
                </a:cubicBezTo>
                <a:cubicBezTo>
                  <a:pt x="730195" y="3356776"/>
                  <a:pt x="767301" y="3350149"/>
                  <a:pt x="826936" y="3331596"/>
                </a:cubicBezTo>
                <a:cubicBezTo>
                  <a:pt x="886571" y="3313043"/>
                  <a:pt x="975654" y="3278390"/>
                  <a:pt x="1033670" y="3244132"/>
                </a:cubicBezTo>
                <a:cubicBezTo>
                  <a:pt x="1091686" y="3209874"/>
                  <a:pt x="1133949" y="3183035"/>
                  <a:pt x="1175031" y="3126051"/>
                </a:cubicBezTo>
                <a:cubicBezTo>
                  <a:pt x="1216113" y="3069067"/>
                  <a:pt x="1257338" y="3063199"/>
                  <a:pt x="1280160" y="2902226"/>
                </a:cubicBezTo>
                <a:cubicBezTo>
                  <a:pt x="1302982" y="2741253"/>
                  <a:pt x="1313291" y="2642592"/>
                  <a:pt x="1311966" y="2160213"/>
                </a:cubicBezTo>
                <a:cubicBezTo>
                  <a:pt x="1310641" y="1677834"/>
                  <a:pt x="1291425" y="1130410"/>
                  <a:pt x="1272209" y="7951"/>
                </a:cubicBezTo>
              </a:path>
            </a:pathLst>
          </a:custGeom>
          <a:solidFill>
            <a:srgbClr val="FF6600">
              <a:alpha val="38039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63880" y="3482879"/>
            <a:ext cx="3" cy="639152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65326" y="3993681"/>
            <a:ext cx="197112" cy="16583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476547" y="2477938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PSR J1959+2048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398337" y="2255483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PSR J0437-4715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6484" y="1035819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Brownsberger &amp; RWR 2014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13" grpId="0"/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 Bright </a:t>
            </a:r>
            <a:r>
              <a:rPr lang="en-US" sz="36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en-US" sz="3600" b="1" dirty="0" smtClean="0">
                <a:solidFill>
                  <a:srgbClr val="C00000"/>
                </a:solidFill>
              </a:rPr>
              <a:t>-ray Sources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771525"/>
            <a:ext cx="4178808" cy="4659868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Known about these for over 5 years (0FGL)</a:t>
            </a:r>
          </a:p>
          <a:p>
            <a:r>
              <a:rPr lang="en-US" sz="2800" b="1" dirty="0" smtClean="0"/>
              <a:t>Bright, well measured, well searched</a:t>
            </a:r>
          </a:p>
          <a:p>
            <a:r>
              <a:rPr lang="en-US" sz="2800" b="1" dirty="0" smtClean="0"/>
              <a:t>Most are Blazars (AGN)</a:t>
            </a:r>
          </a:p>
          <a:p>
            <a:r>
              <a:rPr lang="en-US" sz="2800" b="1" dirty="0" smtClean="0"/>
              <a:t>Some are Pulsars or their ilk (</a:t>
            </a:r>
            <a:r>
              <a:rPr lang="en-US" sz="2800" b="1" dirty="0" smtClean="0">
                <a:solidFill>
                  <a:srgbClr val="008000"/>
                </a:solidFill>
              </a:rPr>
              <a:t>PSR</a:t>
            </a:r>
            <a:r>
              <a:rPr lang="en-US" sz="2800" b="1" dirty="0" smtClean="0"/>
              <a:t>) </a:t>
            </a:r>
          </a:p>
          <a:p>
            <a:r>
              <a:rPr lang="en-US" sz="2800" b="1" dirty="0" smtClean="0"/>
              <a:t>6 Remained </a:t>
            </a:r>
            <a:r>
              <a:rPr lang="en-US" sz="2800" b="1" dirty="0" smtClean="0">
                <a:solidFill>
                  <a:srgbClr val="FF0000"/>
                </a:solidFill>
              </a:rPr>
              <a:t>UNIDed</a:t>
            </a:r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609600"/>
            <a:ext cx="51911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431393"/>
            <a:ext cx="3048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Color – “Greeness”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600670"/>
            <a:ext cx="5812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“Fermi ‘s Missing Half Dozen”</a:t>
            </a:r>
            <a:endParaRPr lang="en-US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4700" y="3733800"/>
            <a:ext cx="12954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UNIDed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4114800"/>
            <a:ext cx="381000" cy="304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7" t="8022" r="11785" b="28172"/>
          <a:stretch/>
        </p:blipFill>
        <p:spPr bwMode="auto">
          <a:xfrm>
            <a:off x="2133601" y="0"/>
            <a:ext cx="7020636" cy="687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866030" y="177421"/>
            <a:ext cx="6032310" cy="6018663"/>
          </a:xfrm>
          <a:custGeom>
            <a:avLst/>
            <a:gdLst>
              <a:gd name="connsiteX0" fmla="*/ 0 w 5704764"/>
              <a:gd name="connsiteY0" fmla="*/ 0 h 6018663"/>
              <a:gd name="connsiteX1" fmla="*/ 5704764 w 5704764"/>
              <a:gd name="connsiteY1" fmla="*/ 0 h 6018663"/>
              <a:gd name="connsiteX2" fmla="*/ 968991 w 5704764"/>
              <a:gd name="connsiteY2" fmla="*/ 6018663 h 6018663"/>
              <a:gd name="connsiteX3" fmla="*/ 27295 w 5704764"/>
              <a:gd name="connsiteY3" fmla="*/ 6018663 h 6018663"/>
              <a:gd name="connsiteX4" fmla="*/ 0 w 5704764"/>
              <a:gd name="connsiteY4" fmla="*/ 0 h 6018663"/>
              <a:gd name="connsiteX0" fmla="*/ 0 w 5704764"/>
              <a:gd name="connsiteY0" fmla="*/ 0 h 6018663"/>
              <a:gd name="connsiteX1" fmla="*/ 5704764 w 5704764"/>
              <a:gd name="connsiteY1" fmla="*/ 0 h 6018663"/>
              <a:gd name="connsiteX2" fmla="*/ 1569493 w 5704764"/>
              <a:gd name="connsiteY2" fmla="*/ 6005015 h 6018663"/>
              <a:gd name="connsiteX3" fmla="*/ 27295 w 5704764"/>
              <a:gd name="connsiteY3" fmla="*/ 6018663 h 6018663"/>
              <a:gd name="connsiteX4" fmla="*/ 0 w 5704764"/>
              <a:gd name="connsiteY4" fmla="*/ 0 h 6018663"/>
              <a:gd name="connsiteX0" fmla="*/ 0 w 6032310"/>
              <a:gd name="connsiteY0" fmla="*/ 0 h 6018663"/>
              <a:gd name="connsiteX1" fmla="*/ 6032310 w 6032310"/>
              <a:gd name="connsiteY1" fmla="*/ 13648 h 6018663"/>
              <a:gd name="connsiteX2" fmla="*/ 1569493 w 6032310"/>
              <a:gd name="connsiteY2" fmla="*/ 6005015 h 6018663"/>
              <a:gd name="connsiteX3" fmla="*/ 27295 w 6032310"/>
              <a:gd name="connsiteY3" fmla="*/ 6018663 h 6018663"/>
              <a:gd name="connsiteX4" fmla="*/ 0 w 6032310"/>
              <a:gd name="connsiteY4" fmla="*/ 0 h 6018663"/>
              <a:gd name="connsiteX0" fmla="*/ 0 w 6032310"/>
              <a:gd name="connsiteY0" fmla="*/ 0 h 6018663"/>
              <a:gd name="connsiteX1" fmla="*/ 6032310 w 6032310"/>
              <a:gd name="connsiteY1" fmla="*/ 13648 h 6018663"/>
              <a:gd name="connsiteX2" fmla="*/ 1487607 w 6032310"/>
              <a:gd name="connsiteY2" fmla="*/ 6005015 h 6018663"/>
              <a:gd name="connsiteX3" fmla="*/ 27295 w 6032310"/>
              <a:gd name="connsiteY3" fmla="*/ 6018663 h 6018663"/>
              <a:gd name="connsiteX4" fmla="*/ 0 w 6032310"/>
              <a:gd name="connsiteY4" fmla="*/ 0 h 6018663"/>
              <a:gd name="connsiteX0" fmla="*/ 0 w 6032310"/>
              <a:gd name="connsiteY0" fmla="*/ 0 h 6018663"/>
              <a:gd name="connsiteX1" fmla="*/ 6032310 w 6032310"/>
              <a:gd name="connsiteY1" fmla="*/ 13648 h 6018663"/>
              <a:gd name="connsiteX2" fmla="*/ 1378424 w 6032310"/>
              <a:gd name="connsiteY2" fmla="*/ 6018663 h 6018663"/>
              <a:gd name="connsiteX3" fmla="*/ 27295 w 6032310"/>
              <a:gd name="connsiteY3" fmla="*/ 6018663 h 6018663"/>
              <a:gd name="connsiteX4" fmla="*/ 0 w 6032310"/>
              <a:gd name="connsiteY4" fmla="*/ 0 h 601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310" h="6018663">
                <a:moveTo>
                  <a:pt x="0" y="0"/>
                </a:moveTo>
                <a:lnTo>
                  <a:pt x="6032310" y="13648"/>
                </a:lnTo>
                <a:lnTo>
                  <a:pt x="1378424" y="6018663"/>
                </a:lnTo>
                <a:lnTo>
                  <a:pt x="27295" y="60186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D200F">
                  <a:alpha val="50000"/>
                </a:srgbClr>
              </a:gs>
              <a:gs pos="75000">
                <a:srgbClr val="FF0000">
                  <a:alpha val="27000"/>
                </a:srgbClr>
              </a:gs>
              <a:gs pos="100000">
                <a:srgbClr val="FF0000">
                  <a:alpha val="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4333" r="9856" b="2833"/>
          <a:stretch/>
        </p:blipFill>
        <p:spPr bwMode="auto">
          <a:xfrm>
            <a:off x="0" y="1186583"/>
            <a:ext cx="9194415" cy="567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0"/>
            <a:ext cx="9270615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307" y="295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C00000"/>
                </a:solidFill>
              </a:rPr>
              <a:t>The Missing Half Dozen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Identification Techniques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771524"/>
            <a:ext cx="9131808" cy="6391276"/>
          </a:xfrm>
          <a:noFill/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Image UNIDed error ellipses for heated optical companions.</a:t>
            </a:r>
          </a:p>
          <a:p>
            <a:pPr lvl="1"/>
            <a:r>
              <a:rPr lang="en-US" sz="2400" b="1" dirty="0" smtClean="0"/>
              <a:t>SWIFT/CXO/XMM helps narrow candidates </a:t>
            </a:r>
          </a:p>
          <a:p>
            <a:pPr lvl="1"/>
            <a:r>
              <a:rPr lang="en-US" sz="2400" b="1" dirty="0" smtClean="0"/>
              <a:t>Colors (WIYN,SOAR...)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large T</a:t>
            </a:r>
            <a:r>
              <a:rPr lang="en-US" sz="2400" b="1" baseline="-25000" dirty="0" smtClean="0"/>
              <a:t>eff</a:t>
            </a:r>
            <a:r>
              <a:rPr lang="en-US" sz="2400" b="1" dirty="0" smtClean="0"/>
              <a:t> swing</a:t>
            </a:r>
          </a:p>
          <a:p>
            <a:pPr lvl="1"/>
            <a:r>
              <a:rPr lang="en-US" sz="2400" b="1" dirty="0" smtClean="0"/>
              <a:t>Multi-year campaigns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accurate P</a:t>
            </a:r>
            <a:r>
              <a:rPr lang="en-US" sz="2400" b="1" baseline="-25000" dirty="0" smtClean="0"/>
              <a:t>B</a:t>
            </a:r>
          </a:p>
          <a:p>
            <a:pPr lvl="1"/>
            <a:r>
              <a:rPr lang="en-US" sz="2400" b="1" dirty="0" smtClean="0"/>
              <a:t>5 of first 6 done</a:t>
            </a:r>
          </a:p>
          <a:p>
            <a:pPr lvl="1"/>
            <a:r>
              <a:rPr lang="en-US" sz="2400" b="1" dirty="0" smtClean="0"/>
              <a:t>Moving to  10</a:t>
            </a:r>
            <a:r>
              <a:rPr lang="en-US" sz="2400" b="1" dirty="0" smtClean="0">
                <a:latin typeface="Symbol" panose="05050102010706020507" pitchFamily="18" charset="2"/>
              </a:rPr>
              <a:t>s</a:t>
            </a:r>
            <a:r>
              <a:rPr lang="en-US" sz="2400" b="1" dirty="0" smtClean="0"/>
              <a:t> sources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Spectroscopy (8+m class) to solve composition, masses</a:t>
            </a:r>
          </a:p>
          <a:p>
            <a:pPr lvl="1"/>
            <a:r>
              <a:rPr lang="en-US" sz="2400" b="1" dirty="0" smtClean="0"/>
              <a:t>Some w/ HET</a:t>
            </a:r>
          </a:p>
          <a:p>
            <a:pPr lvl="1"/>
            <a:r>
              <a:rPr lang="en-US" sz="2400" b="1" dirty="0" smtClean="0"/>
              <a:t>Mostly Gemini, Keck</a:t>
            </a:r>
          </a:p>
          <a:p>
            <a:pPr lvl="1"/>
            <a:r>
              <a:rPr lang="en-US" sz="2400" b="1" dirty="0" smtClean="0"/>
              <a:t>Work with A. Filippenko and co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Confirmation: gamma-ray and/or radio pulse detection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71" y="4267200"/>
            <a:ext cx="4104297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68213" cy="2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r="15043"/>
          <a:stretch/>
        </p:blipFill>
        <p:spPr bwMode="auto">
          <a:xfrm>
            <a:off x="7363012" y="1219200"/>
            <a:ext cx="174345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381000"/>
            <a:ext cx="64770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 UNIDs on the P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</a:rPr>
              <a:t> – M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</a:rPr>
              <a:t> plane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" y="771525"/>
            <a:ext cx="2883408" cy="6086475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4/6 are short P</a:t>
            </a:r>
            <a:r>
              <a:rPr lang="en-US" sz="2800" b="1" baseline="-25000" dirty="0" smtClean="0"/>
              <a:t>B</a:t>
            </a:r>
            <a:r>
              <a:rPr lang="en-US" sz="2800" b="1" dirty="0" smtClean="0"/>
              <a:t> systems near the boundary</a:t>
            </a:r>
          </a:p>
          <a:p>
            <a:pPr lvl="1"/>
            <a:r>
              <a:rPr lang="en-US" sz="2400" b="1" dirty="0" smtClean="0"/>
              <a:t>1 was a mislocated young PSR</a:t>
            </a:r>
          </a:p>
          <a:p>
            <a:pPr lvl="1"/>
            <a:r>
              <a:rPr lang="en-US" sz="2400" b="1" dirty="0" smtClean="0"/>
              <a:t>1 still to go...</a:t>
            </a:r>
          </a:p>
          <a:p>
            <a:r>
              <a:rPr lang="en-US" b="1" dirty="0"/>
              <a:t>3</a:t>
            </a:r>
            <a:r>
              <a:rPr lang="en-US" b="1" dirty="0" smtClean="0"/>
              <a:t> Groups</a:t>
            </a:r>
          </a:p>
          <a:p>
            <a:pPr lvl="1"/>
            <a:r>
              <a:rPr lang="en-US" b="1" dirty="0" smtClean="0">
                <a:solidFill>
                  <a:srgbClr val="1B00C0"/>
                </a:solidFill>
              </a:rPr>
              <a:t>BW</a:t>
            </a:r>
            <a:r>
              <a:rPr lang="en-US" b="1" dirty="0" smtClean="0"/>
              <a:t> H sub*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RB</a:t>
            </a:r>
            <a:r>
              <a:rPr lang="en-US" b="1" dirty="0" smtClean="0"/>
              <a:t> stellar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Tid</a:t>
            </a:r>
            <a:r>
              <a:rPr lang="en-US" b="1" dirty="0" smtClean="0"/>
              <a:t> He sub*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>
            <a:off x="4800600" y="1828800"/>
            <a:ext cx="1681858" cy="381000"/>
          </a:xfrm>
          <a:custGeom>
            <a:avLst/>
            <a:gdLst>
              <a:gd name="connsiteX0" fmla="*/ 774657 w 1074908"/>
              <a:gd name="connsiteY0" fmla="*/ 234473 h 622738"/>
              <a:gd name="connsiteX1" fmla="*/ 883839 w 1074908"/>
              <a:gd name="connsiteY1" fmla="*/ 548372 h 622738"/>
              <a:gd name="connsiteX2" fmla="*/ 883839 w 1074908"/>
              <a:gd name="connsiteY2" fmla="*/ 548372 h 622738"/>
              <a:gd name="connsiteX3" fmla="*/ 324281 w 1074908"/>
              <a:gd name="connsiteY3" fmla="*/ 616610 h 622738"/>
              <a:gd name="connsiteX4" fmla="*/ 24030 w 1074908"/>
              <a:gd name="connsiteY4" fmla="*/ 370951 h 622738"/>
              <a:gd name="connsiteX5" fmla="*/ 64973 w 1074908"/>
              <a:gd name="connsiteY5" fmla="*/ 166234 h 622738"/>
              <a:gd name="connsiteX6" fmla="*/ 433463 w 1074908"/>
              <a:gd name="connsiteY6" fmla="*/ 29757 h 622738"/>
              <a:gd name="connsiteX7" fmla="*/ 965726 w 1074908"/>
              <a:gd name="connsiteY7" fmla="*/ 2461 h 622738"/>
              <a:gd name="connsiteX8" fmla="*/ 1074908 w 1074908"/>
              <a:gd name="connsiteY8" fmla="*/ 70700 h 622738"/>
              <a:gd name="connsiteX0" fmla="*/ 774657 w 1074908"/>
              <a:gd name="connsiteY0" fmla="*/ 234473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993021 w 1074908"/>
              <a:gd name="connsiteY2" fmla="*/ 384598 h 622738"/>
              <a:gd name="connsiteX3" fmla="*/ 883839 w 1074908"/>
              <a:gd name="connsiteY3" fmla="*/ 548372 h 622738"/>
              <a:gd name="connsiteX4" fmla="*/ 883839 w 1074908"/>
              <a:gd name="connsiteY4" fmla="*/ 548372 h 622738"/>
              <a:gd name="connsiteX5" fmla="*/ 324281 w 1074908"/>
              <a:gd name="connsiteY5" fmla="*/ 616610 h 622738"/>
              <a:gd name="connsiteX6" fmla="*/ 24030 w 1074908"/>
              <a:gd name="connsiteY6" fmla="*/ 370951 h 622738"/>
              <a:gd name="connsiteX7" fmla="*/ 64973 w 1074908"/>
              <a:gd name="connsiteY7" fmla="*/ 166234 h 622738"/>
              <a:gd name="connsiteX8" fmla="*/ 433463 w 1074908"/>
              <a:gd name="connsiteY8" fmla="*/ 29757 h 622738"/>
              <a:gd name="connsiteX9" fmla="*/ 965726 w 1074908"/>
              <a:gd name="connsiteY9" fmla="*/ 2461 h 622738"/>
              <a:gd name="connsiteX10" fmla="*/ 1074908 w 1074908"/>
              <a:gd name="connsiteY10" fmla="*/ 70700 h 622738"/>
              <a:gd name="connsiteX0" fmla="*/ 788304 w 1074908"/>
              <a:gd name="connsiteY0" fmla="*/ 70700 h 662766"/>
              <a:gd name="connsiteX1" fmla="*/ 1033964 w 1074908"/>
              <a:gd name="connsiteY1" fmla="*/ 193530 h 662766"/>
              <a:gd name="connsiteX2" fmla="*/ 993021 w 1074908"/>
              <a:gd name="connsiteY2" fmla="*/ 384598 h 662766"/>
              <a:gd name="connsiteX3" fmla="*/ 883839 w 1074908"/>
              <a:gd name="connsiteY3" fmla="*/ 548372 h 662766"/>
              <a:gd name="connsiteX4" fmla="*/ 883839 w 1074908"/>
              <a:gd name="connsiteY4" fmla="*/ 548372 h 662766"/>
              <a:gd name="connsiteX5" fmla="*/ 624532 w 1074908"/>
              <a:gd name="connsiteY5" fmla="*/ 657554 h 662766"/>
              <a:gd name="connsiteX6" fmla="*/ 324281 w 1074908"/>
              <a:gd name="connsiteY6" fmla="*/ 616610 h 662766"/>
              <a:gd name="connsiteX7" fmla="*/ 24030 w 1074908"/>
              <a:gd name="connsiteY7" fmla="*/ 370951 h 662766"/>
              <a:gd name="connsiteX8" fmla="*/ 64973 w 1074908"/>
              <a:gd name="connsiteY8" fmla="*/ 166234 h 662766"/>
              <a:gd name="connsiteX9" fmla="*/ 433463 w 1074908"/>
              <a:gd name="connsiteY9" fmla="*/ 29757 h 662766"/>
              <a:gd name="connsiteX10" fmla="*/ 965726 w 1074908"/>
              <a:gd name="connsiteY10" fmla="*/ 2461 h 662766"/>
              <a:gd name="connsiteX11" fmla="*/ 1074908 w 1074908"/>
              <a:gd name="connsiteY11" fmla="*/ 70700 h 662766"/>
              <a:gd name="connsiteX0" fmla="*/ 1128722 w 1415326"/>
              <a:gd name="connsiteY0" fmla="*/ 71382 h 663448"/>
              <a:gd name="connsiteX1" fmla="*/ 1374382 w 1415326"/>
              <a:gd name="connsiteY1" fmla="*/ 194212 h 663448"/>
              <a:gd name="connsiteX2" fmla="*/ 1333439 w 1415326"/>
              <a:gd name="connsiteY2" fmla="*/ 385280 h 663448"/>
              <a:gd name="connsiteX3" fmla="*/ 1224257 w 1415326"/>
              <a:gd name="connsiteY3" fmla="*/ 549054 h 663448"/>
              <a:gd name="connsiteX4" fmla="*/ 1224257 w 1415326"/>
              <a:gd name="connsiteY4" fmla="*/ 549054 h 663448"/>
              <a:gd name="connsiteX5" fmla="*/ 964950 w 1415326"/>
              <a:gd name="connsiteY5" fmla="*/ 658236 h 663448"/>
              <a:gd name="connsiteX6" fmla="*/ 664699 w 1415326"/>
              <a:gd name="connsiteY6" fmla="*/ 617292 h 663448"/>
              <a:gd name="connsiteX7" fmla="*/ 364448 w 1415326"/>
              <a:gd name="connsiteY7" fmla="*/ 371633 h 663448"/>
              <a:gd name="connsiteX8" fmla="*/ 9606 w 1415326"/>
              <a:gd name="connsiteY8" fmla="*/ 194211 h 663448"/>
              <a:gd name="connsiteX9" fmla="*/ 773881 w 1415326"/>
              <a:gd name="connsiteY9" fmla="*/ 30439 h 663448"/>
              <a:gd name="connsiteX10" fmla="*/ 1306144 w 1415326"/>
              <a:gd name="connsiteY10" fmla="*/ 3143 h 663448"/>
              <a:gd name="connsiteX11" fmla="*/ 1415326 w 1415326"/>
              <a:gd name="connsiteY11" fmla="*/ 71382 h 663448"/>
              <a:gd name="connsiteX0" fmla="*/ 1207957 w 1494561"/>
              <a:gd name="connsiteY0" fmla="*/ 71382 h 661220"/>
              <a:gd name="connsiteX1" fmla="*/ 1453617 w 1494561"/>
              <a:gd name="connsiteY1" fmla="*/ 194212 h 661220"/>
              <a:gd name="connsiteX2" fmla="*/ 1412674 w 1494561"/>
              <a:gd name="connsiteY2" fmla="*/ 385280 h 661220"/>
              <a:gd name="connsiteX3" fmla="*/ 1303492 w 1494561"/>
              <a:gd name="connsiteY3" fmla="*/ 549054 h 661220"/>
              <a:gd name="connsiteX4" fmla="*/ 1303492 w 1494561"/>
              <a:gd name="connsiteY4" fmla="*/ 549054 h 661220"/>
              <a:gd name="connsiteX5" fmla="*/ 1044185 w 1494561"/>
              <a:gd name="connsiteY5" fmla="*/ 658236 h 661220"/>
              <a:gd name="connsiteX6" fmla="*/ 743934 w 1494561"/>
              <a:gd name="connsiteY6" fmla="*/ 617292 h 661220"/>
              <a:gd name="connsiteX7" fmla="*/ 88841 w 1494561"/>
              <a:gd name="connsiteY7" fmla="*/ 480815 h 661220"/>
              <a:gd name="connsiteX8" fmla="*/ 88841 w 1494561"/>
              <a:gd name="connsiteY8" fmla="*/ 194211 h 661220"/>
              <a:gd name="connsiteX9" fmla="*/ 853116 w 1494561"/>
              <a:gd name="connsiteY9" fmla="*/ 30439 h 661220"/>
              <a:gd name="connsiteX10" fmla="*/ 1385379 w 1494561"/>
              <a:gd name="connsiteY10" fmla="*/ 3143 h 661220"/>
              <a:gd name="connsiteX11" fmla="*/ 1494561 w 1494561"/>
              <a:gd name="connsiteY11" fmla="*/ 71382 h 661220"/>
              <a:gd name="connsiteX0" fmla="*/ 1190578 w 1477182"/>
              <a:gd name="connsiteY0" fmla="*/ 71382 h 659915"/>
              <a:gd name="connsiteX1" fmla="*/ 1436238 w 1477182"/>
              <a:gd name="connsiteY1" fmla="*/ 194212 h 659915"/>
              <a:gd name="connsiteX2" fmla="*/ 1395295 w 1477182"/>
              <a:gd name="connsiteY2" fmla="*/ 385280 h 659915"/>
              <a:gd name="connsiteX3" fmla="*/ 1286113 w 1477182"/>
              <a:gd name="connsiteY3" fmla="*/ 549054 h 659915"/>
              <a:gd name="connsiteX4" fmla="*/ 1286113 w 1477182"/>
              <a:gd name="connsiteY4" fmla="*/ 549054 h 659915"/>
              <a:gd name="connsiteX5" fmla="*/ 1026806 w 1477182"/>
              <a:gd name="connsiteY5" fmla="*/ 658236 h 659915"/>
              <a:gd name="connsiteX6" fmla="*/ 726555 w 1477182"/>
              <a:gd name="connsiteY6" fmla="*/ 617292 h 659915"/>
              <a:gd name="connsiteX7" fmla="*/ 412657 w 1477182"/>
              <a:gd name="connsiteY7" fmla="*/ 644588 h 659915"/>
              <a:gd name="connsiteX8" fmla="*/ 71462 w 1477182"/>
              <a:gd name="connsiteY8" fmla="*/ 480815 h 659915"/>
              <a:gd name="connsiteX9" fmla="*/ 71462 w 1477182"/>
              <a:gd name="connsiteY9" fmla="*/ 194211 h 659915"/>
              <a:gd name="connsiteX10" fmla="*/ 835737 w 1477182"/>
              <a:gd name="connsiteY10" fmla="*/ 30439 h 659915"/>
              <a:gd name="connsiteX11" fmla="*/ 1368000 w 1477182"/>
              <a:gd name="connsiteY11" fmla="*/ 3143 h 659915"/>
              <a:gd name="connsiteX12" fmla="*/ 1477182 w 1477182"/>
              <a:gd name="connsiteY12" fmla="*/ 71382 h 659915"/>
              <a:gd name="connsiteX0" fmla="*/ 1190578 w 1477182"/>
              <a:gd name="connsiteY0" fmla="*/ 71382 h 663835"/>
              <a:gd name="connsiteX1" fmla="*/ 1436238 w 1477182"/>
              <a:gd name="connsiteY1" fmla="*/ 194212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367999 w 1477182"/>
              <a:gd name="connsiteY1" fmla="*/ 235155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504478"/>
              <a:gd name="connsiteY0" fmla="*/ 73787 h 666240"/>
              <a:gd name="connsiteX1" fmla="*/ 1272465 w 1504478"/>
              <a:gd name="connsiteY1" fmla="*/ 210265 h 666240"/>
              <a:gd name="connsiteX2" fmla="*/ 1395295 w 1504478"/>
              <a:gd name="connsiteY2" fmla="*/ 387685 h 666240"/>
              <a:gd name="connsiteX3" fmla="*/ 1286113 w 1504478"/>
              <a:gd name="connsiteY3" fmla="*/ 551459 h 666240"/>
              <a:gd name="connsiteX4" fmla="*/ 1286113 w 1504478"/>
              <a:gd name="connsiteY4" fmla="*/ 551459 h 666240"/>
              <a:gd name="connsiteX5" fmla="*/ 1026806 w 1504478"/>
              <a:gd name="connsiteY5" fmla="*/ 660641 h 666240"/>
              <a:gd name="connsiteX6" fmla="*/ 726555 w 1504478"/>
              <a:gd name="connsiteY6" fmla="*/ 660641 h 666240"/>
              <a:gd name="connsiteX7" fmla="*/ 412657 w 1504478"/>
              <a:gd name="connsiteY7" fmla="*/ 646993 h 666240"/>
              <a:gd name="connsiteX8" fmla="*/ 71462 w 1504478"/>
              <a:gd name="connsiteY8" fmla="*/ 483220 h 666240"/>
              <a:gd name="connsiteX9" fmla="*/ 71462 w 1504478"/>
              <a:gd name="connsiteY9" fmla="*/ 196616 h 666240"/>
              <a:gd name="connsiteX10" fmla="*/ 835737 w 1504478"/>
              <a:gd name="connsiteY10" fmla="*/ 32844 h 666240"/>
              <a:gd name="connsiteX11" fmla="*/ 1368000 w 1504478"/>
              <a:gd name="connsiteY11" fmla="*/ 5548 h 666240"/>
              <a:gd name="connsiteX12" fmla="*/ 1504478 w 1504478"/>
              <a:gd name="connsiteY12" fmla="*/ 19196 h 666240"/>
              <a:gd name="connsiteX0" fmla="*/ 985861 w 1535191"/>
              <a:gd name="connsiteY0" fmla="*/ 73787 h 666240"/>
              <a:gd name="connsiteX1" fmla="*/ 1272465 w 1535191"/>
              <a:gd name="connsiteY1" fmla="*/ 210265 h 666240"/>
              <a:gd name="connsiteX2" fmla="*/ 1531773 w 1535191"/>
              <a:gd name="connsiteY2" fmla="*/ 387685 h 666240"/>
              <a:gd name="connsiteX3" fmla="*/ 1286113 w 1535191"/>
              <a:gd name="connsiteY3" fmla="*/ 551459 h 666240"/>
              <a:gd name="connsiteX4" fmla="*/ 1286113 w 1535191"/>
              <a:gd name="connsiteY4" fmla="*/ 551459 h 666240"/>
              <a:gd name="connsiteX5" fmla="*/ 1026806 w 1535191"/>
              <a:gd name="connsiteY5" fmla="*/ 660641 h 666240"/>
              <a:gd name="connsiteX6" fmla="*/ 726555 w 1535191"/>
              <a:gd name="connsiteY6" fmla="*/ 660641 h 666240"/>
              <a:gd name="connsiteX7" fmla="*/ 412657 w 1535191"/>
              <a:gd name="connsiteY7" fmla="*/ 646993 h 666240"/>
              <a:gd name="connsiteX8" fmla="*/ 71462 w 1535191"/>
              <a:gd name="connsiteY8" fmla="*/ 483220 h 666240"/>
              <a:gd name="connsiteX9" fmla="*/ 71462 w 1535191"/>
              <a:gd name="connsiteY9" fmla="*/ 196616 h 666240"/>
              <a:gd name="connsiteX10" fmla="*/ 835737 w 1535191"/>
              <a:gd name="connsiteY10" fmla="*/ 32844 h 666240"/>
              <a:gd name="connsiteX11" fmla="*/ 1368000 w 1535191"/>
              <a:gd name="connsiteY11" fmla="*/ 5548 h 666240"/>
              <a:gd name="connsiteX12" fmla="*/ 1504478 w 1535191"/>
              <a:gd name="connsiteY12" fmla="*/ 19196 h 666240"/>
              <a:gd name="connsiteX0" fmla="*/ 985861 w 1536394"/>
              <a:gd name="connsiteY0" fmla="*/ 73787 h 666240"/>
              <a:gd name="connsiteX1" fmla="*/ 1368000 w 1536394"/>
              <a:gd name="connsiteY1" fmla="*/ 182969 h 666240"/>
              <a:gd name="connsiteX2" fmla="*/ 1531773 w 1536394"/>
              <a:gd name="connsiteY2" fmla="*/ 387685 h 666240"/>
              <a:gd name="connsiteX3" fmla="*/ 1286113 w 1536394"/>
              <a:gd name="connsiteY3" fmla="*/ 551459 h 666240"/>
              <a:gd name="connsiteX4" fmla="*/ 1286113 w 1536394"/>
              <a:gd name="connsiteY4" fmla="*/ 551459 h 666240"/>
              <a:gd name="connsiteX5" fmla="*/ 1026806 w 1536394"/>
              <a:gd name="connsiteY5" fmla="*/ 660641 h 666240"/>
              <a:gd name="connsiteX6" fmla="*/ 726555 w 1536394"/>
              <a:gd name="connsiteY6" fmla="*/ 660641 h 666240"/>
              <a:gd name="connsiteX7" fmla="*/ 412657 w 1536394"/>
              <a:gd name="connsiteY7" fmla="*/ 646993 h 666240"/>
              <a:gd name="connsiteX8" fmla="*/ 71462 w 1536394"/>
              <a:gd name="connsiteY8" fmla="*/ 483220 h 666240"/>
              <a:gd name="connsiteX9" fmla="*/ 71462 w 1536394"/>
              <a:gd name="connsiteY9" fmla="*/ 196616 h 666240"/>
              <a:gd name="connsiteX10" fmla="*/ 835737 w 1536394"/>
              <a:gd name="connsiteY10" fmla="*/ 32844 h 666240"/>
              <a:gd name="connsiteX11" fmla="*/ 1368000 w 1536394"/>
              <a:gd name="connsiteY11" fmla="*/ 5548 h 666240"/>
              <a:gd name="connsiteX12" fmla="*/ 1504478 w 1536394"/>
              <a:gd name="connsiteY12" fmla="*/ 19196 h 666240"/>
              <a:gd name="connsiteX0" fmla="*/ 985861 w 1538367"/>
              <a:gd name="connsiteY0" fmla="*/ 73787 h 666240"/>
              <a:gd name="connsiteX1" fmla="*/ 1368000 w 1538367"/>
              <a:gd name="connsiteY1" fmla="*/ 182969 h 666240"/>
              <a:gd name="connsiteX2" fmla="*/ 1477181 w 1538367"/>
              <a:gd name="connsiteY2" fmla="*/ 264857 h 666240"/>
              <a:gd name="connsiteX3" fmla="*/ 1531773 w 1538367"/>
              <a:gd name="connsiteY3" fmla="*/ 387685 h 666240"/>
              <a:gd name="connsiteX4" fmla="*/ 1286113 w 1538367"/>
              <a:gd name="connsiteY4" fmla="*/ 551459 h 666240"/>
              <a:gd name="connsiteX5" fmla="*/ 1286113 w 1538367"/>
              <a:gd name="connsiteY5" fmla="*/ 551459 h 666240"/>
              <a:gd name="connsiteX6" fmla="*/ 1026806 w 1538367"/>
              <a:gd name="connsiteY6" fmla="*/ 660641 h 666240"/>
              <a:gd name="connsiteX7" fmla="*/ 726555 w 1538367"/>
              <a:gd name="connsiteY7" fmla="*/ 660641 h 666240"/>
              <a:gd name="connsiteX8" fmla="*/ 412657 w 1538367"/>
              <a:gd name="connsiteY8" fmla="*/ 646993 h 666240"/>
              <a:gd name="connsiteX9" fmla="*/ 71462 w 1538367"/>
              <a:gd name="connsiteY9" fmla="*/ 483220 h 666240"/>
              <a:gd name="connsiteX10" fmla="*/ 71462 w 1538367"/>
              <a:gd name="connsiteY10" fmla="*/ 196616 h 666240"/>
              <a:gd name="connsiteX11" fmla="*/ 835737 w 1538367"/>
              <a:gd name="connsiteY11" fmla="*/ 32844 h 666240"/>
              <a:gd name="connsiteX12" fmla="*/ 1368000 w 1538367"/>
              <a:gd name="connsiteY12" fmla="*/ 5548 h 666240"/>
              <a:gd name="connsiteX13" fmla="*/ 1504478 w 1538367"/>
              <a:gd name="connsiteY13" fmla="*/ 19196 h 666240"/>
              <a:gd name="connsiteX0" fmla="*/ 985861 w 1538367"/>
              <a:gd name="connsiteY0" fmla="*/ 73787 h 666240"/>
              <a:gd name="connsiteX1" fmla="*/ 1176930 w 1538367"/>
              <a:gd name="connsiteY1" fmla="*/ 101083 h 666240"/>
              <a:gd name="connsiteX2" fmla="*/ 1368000 w 1538367"/>
              <a:gd name="connsiteY2" fmla="*/ 182969 h 666240"/>
              <a:gd name="connsiteX3" fmla="*/ 1477181 w 1538367"/>
              <a:gd name="connsiteY3" fmla="*/ 264857 h 666240"/>
              <a:gd name="connsiteX4" fmla="*/ 1531773 w 1538367"/>
              <a:gd name="connsiteY4" fmla="*/ 387685 h 666240"/>
              <a:gd name="connsiteX5" fmla="*/ 1286113 w 1538367"/>
              <a:gd name="connsiteY5" fmla="*/ 551459 h 666240"/>
              <a:gd name="connsiteX6" fmla="*/ 1286113 w 1538367"/>
              <a:gd name="connsiteY6" fmla="*/ 551459 h 666240"/>
              <a:gd name="connsiteX7" fmla="*/ 1026806 w 1538367"/>
              <a:gd name="connsiteY7" fmla="*/ 660641 h 666240"/>
              <a:gd name="connsiteX8" fmla="*/ 726555 w 1538367"/>
              <a:gd name="connsiteY8" fmla="*/ 660641 h 666240"/>
              <a:gd name="connsiteX9" fmla="*/ 412657 w 1538367"/>
              <a:gd name="connsiteY9" fmla="*/ 646993 h 666240"/>
              <a:gd name="connsiteX10" fmla="*/ 71462 w 1538367"/>
              <a:gd name="connsiteY10" fmla="*/ 483220 h 666240"/>
              <a:gd name="connsiteX11" fmla="*/ 71462 w 1538367"/>
              <a:gd name="connsiteY11" fmla="*/ 196616 h 666240"/>
              <a:gd name="connsiteX12" fmla="*/ 835737 w 1538367"/>
              <a:gd name="connsiteY12" fmla="*/ 32844 h 666240"/>
              <a:gd name="connsiteX13" fmla="*/ 1368000 w 1538367"/>
              <a:gd name="connsiteY13" fmla="*/ 5548 h 666240"/>
              <a:gd name="connsiteX14" fmla="*/ 1504478 w 1538367"/>
              <a:gd name="connsiteY14" fmla="*/ 19196 h 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8367" h="666240">
                <a:moveTo>
                  <a:pt x="985861" y="73787"/>
                </a:moveTo>
                <a:cubicBezTo>
                  <a:pt x="1015431" y="85160"/>
                  <a:pt x="1113240" y="82886"/>
                  <a:pt x="1176930" y="101083"/>
                </a:cubicBezTo>
                <a:cubicBezTo>
                  <a:pt x="1240620" y="119280"/>
                  <a:pt x="1315684" y="162497"/>
                  <a:pt x="1368000" y="182969"/>
                </a:cubicBezTo>
                <a:cubicBezTo>
                  <a:pt x="1443063" y="214814"/>
                  <a:pt x="1449886" y="230738"/>
                  <a:pt x="1477181" y="264857"/>
                </a:cubicBezTo>
                <a:cubicBezTo>
                  <a:pt x="1504476" y="298976"/>
                  <a:pt x="1556794" y="339918"/>
                  <a:pt x="1531773" y="387685"/>
                </a:cubicBezTo>
                <a:lnTo>
                  <a:pt x="1286113" y="551459"/>
                </a:lnTo>
                <a:lnTo>
                  <a:pt x="1286113" y="551459"/>
                </a:lnTo>
                <a:cubicBezTo>
                  <a:pt x="1242895" y="569656"/>
                  <a:pt x="1120066" y="649268"/>
                  <a:pt x="1026806" y="660641"/>
                </a:cubicBezTo>
                <a:cubicBezTo>
                  <a:pt x="933546" y="672014"/>
                  <a:pt x="828913" y="662916"/>
                  <a:pt x="726555" y="660641"/>
                </a:cubicBezTo>
                <a:cubicBezTo>
                  <a:pt x="624197" y="658366"/>
                  <a:pt x="521839" y="669739"/>
                  <a:pt x="412657" y="646993"/>
                </a:cubicBezTo>
                <a:cubicBezTo>
                  <a:pt x="303475" y="624247"/>
                  <a:pt x="128328" y="558283"/>
                  <a:pt x="71462" y="483220"/>
                </a:cubicBezTo>
                <a:cubicBezTo>
                  <a:pt x="14596" y="408157"/>
                  <a:pt x="-55917" y="271679"/>
                  <a:pt x="71462" y="196616"/>
                </a:cubicBezTo>
                <a:cubicBezTo>
                  <a:pt x="198841" y="121553"/>
                  <a:pt x="619647" y="64689"/>
                  <a:pt x="835737" y="32844"/>
                </a:cubicBezTo>
                <a:cubicBezTo>
                  <a:pt x="1051827" y="999"/>
                  <a:pt x="1256543" y="7823"/>
                  <a:pt x="1368000" y="5548"/>
                </a:cubicBezTo>
                <a:cubicBezTo>
                  <a:pt x="1479457" y="3273"/>
                  <a:pt x="1503341" y="-11512"/>
                  <a:pt x="1504478" y="19196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88900" dir="2820000" sx="98000" sy="9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86400" y="1371600"/>
            <a:ext cx="1681858" cy="381000"/>
          </a:xfrm>
          <a:custGeom>
            <a:avLst/>
            <a:gdLst>
              <a:gd name="connsiteX0" fmla="*/ 774657 w 1074908"/>
              <a:gd name="connsiteY0" fmla="*/ 234473 h 622738"/>
              <a:gd name="connsiteX1" fmla="*/ 883839 w 1074908"/>
              <a:gd name="connsiteY1" fmla="*/ 548372 h 622738"/>
              <a:gd name="connsiteX2" fmla="*/ 883839 w 1074908"/>
              <a:gd name="connsiteY2" fmla="*/ 548372 h 622738"/>
              <a:gd name="connsiteX3" fmla="*/ 324281 w 1074908"/>
              <a:gd name="connsiteY3" fmla="*/ 616610 h 622738"/>
              <a:gd name="connsiteX4" fmla="*/ 24030 w 1074908"/>
              <a:gd name="connsiteY4" fmla="*/ 370951 h 622738"/>
              <a:gd name="connsiteX5" fmla="*/ 64973 w 1074908"/>
              <a:gd name="connsiteY5" fmla="*/ 166234 h 622738"/>
              <a:gd name="connsiteX6" fmla="*/ 433463 w 1074908"/>
              <a:gd name="connsiteY6" fmla="*/ 29757 h 622738"/>
              <a:gd name="connsiteX7" fmla="*/ 965726 w 1074908"/>
              <a:gd name="connsiteY7" fmla="*/ 2461 h 622738"/>
              <a:gd name="connsiteX8" fmla="*/ 1074908 w 1074908"/>
              <a:gd name="connsiteY8" fmla="*/ 70700 h 622738"/>
              <a:gd name="connsiteX0" fmla="*/ 774657 w 1074908"/>
              <a:gd name="connsiteY0" fmla="*/ 234473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993021 w 1074908"/>
              <a:gd name="connsiteY2" fmla="*/ 384598 h 622738"/>
              <a:gd name="connsiteX3" fmla="*/ 883839 w 1074908"/>
              <a:gd name="connsiteY3" fmla="*/ 548372 h 622738"/>
              <a:gd name="connsiteX4" fmla="*/ 883839 w 1074908"/>
              <a:gd name="connsiteY4" fmla="*/ 548372 h 622738"/>
              <a:gd name="connsiteX5" fmla="*/ 324281 w 1074908"/>
              <a:gd name="connsiteY5" fmla="*/ 616610 h 622738"/>
              <a:gd name="connsiteX6" fmla="*/ 24030 w 1074908"/>
              <a:gd name="connsiteY6" fmla="*/ 370951 h 622738"/>
              <a:gd name="connsiteX7" fmla="*/ 64973 w 1074908"/>
              <a:gd name="connsiteY7" fmla="*/ 166234 h 622738"/>
              <a:gd name="connsiteX8" fmla="*/ 433463 w 1074908"/>
              <a:gd name="connsiteY8" fmla="*/ 29757 h 622738"/>
              <a:gd name="connsiteX9" fmla="*/ 965726 w 1074908"/>
              <a:gd name="connsiteY9" fmla="*/ 2461 h 622738"/>
              <a:gd name="connsiteX10" fmla="*/ 1074908 w 1074908"/>
              <a:gd name="connsiteY10" fmla="*/ 70700 h 622738"/>
              <a:gd name="connsiteX0" fmla="*/ 788304 w 1074908"/>
              <a:gd name="connsiteY0" fmla="*/ 70700 h 662766"/>
              <a:gd name="connsiteX1" fmla="*/ 1033964 w 1074908"/>
              <a:gd name="connsiteY1" fmla="*/ 193530 h 662766"/>
              <a:gd name="connsiteX2" fmla="*/ 993021 w 1074908"/>
              <a:gd name="connsiteY2" fmla="*/ 384598 h 662766"/>
              <a:gd name="connsiteX3" fmla="*/ 883839 w 1074908"/>
              <a:gd name="connsiteY3" fmla="*/ 548372 h 662766"/>
              <a:gd name="connsiteX4" fmla="*/ 883839 w 1074908"/>
              <a:gd name="connsiteY4" fmla="*/ 548372 h 662766"/>
              <a:gd name="connsiteX5" fmla="*/ 624532 w 1074908"/>
              <a:gd name="connsiteY5" fmla="*/ 657554 h 662766"/>
              <a:gd name="connsiteX6" fmla="*/ 324281 w 1074908"/>
              <a:gd name="connsiteY6" fmla="*/ 616610 h 662766"/>
              <a:gd name="connsiteX7" fmla="*/ 24030 w 1074908"/>
              <a:gd name="connsiteY7" fmla="*/ 370951 h 662766"/>
              <a:gd name="connsiteX8" fmla="*/ 64973 w 1074908"/>
              <a:gd name="connsiteY8" fmla="*/ 166234 h 662766"/>
              <a:gd name="connsiteX9" fmla="*/ 433463 w 1074908"/>
              <a:gd name="connsiteY9" fmla="*/ 29757 h 662766"/>
              <a:gd name="connsiteX10" fmla="*/ 965726 w 1074908"/>
              <a:gd name="connsiteY10" fmla="*/ 2461 h 662766"/>
              <a:gd name="connsiteX11" fmla="*/ 1074908 w 1074908"/>
              <a:gd name="connsiteY11" fmla="*/ 70700 h 662766"/>
              <a:gd name="connsiteX0" fmla="*/ 1128722 w 1415326"/>
              <a:gd name="connsiteY0" fmla="*/ 71382 h 663448"/>
              <a:gd name="connsiteX1" fmla="*/ 1374382 w 1415326"/>
              <a:gd name="connsiteY1" fmla="*/ 194212 h 663448"/>
              <a:gd name="connsiteX2" fmla="*/ 1333439 w 1415326"/>
              <a:gd name="connsiteY2" fmla="*/ 385280 h 663448"/>
              <a:gd name="connsiteX3" fmla="*/ 1224257 w 1415326"/>
              <a:gd name="connsiteY3" fmla="*/ 549054 h 663448"/>
              <a:gd name="connsiteX4" fmla="*/ 1224257 w 1415326"/>
              <a:gd name="connsiteY4" fmla="*/ 549054 h 663448"/>
              <a:gd name="connsiteX5" fmla="*/ 964950 w 1415326"/>
              <a:gd name="connsiteY5" fmla="*/ 658236 h 663448"/>
              <a:gd name="connsiteX6" fmla="*/ 664699 w 1415326"/>
              <a:gd name="connsiteY6" fmla="*/ 617292 h 663448"/>
              <a:gd name="connsiteX7" fmla="*/ 364448 w 1415326"/>
              <a:gd name="connsiteY7" fmla="*/ 371633 h 663448"/>
              <a:gd name="connsiteX8" fmla="*/ 9606 w 1415326"/>
              <a:gd name="connsiteY8" fmla="*/ 194211 h 663448"/>
              <a:gd name="connsiteX9" fmla="*/ 773881 w 1415326"/>
              <a:gd name="connsiteY9" fmla="*/ 30439 h 663448"/>
              <a:gd name="connsiteX10" fmla="*/ 1306144 w 1415326"/>
              <a:gd name="connsiteY10" fmla="*/ 3143 h 663448"/>
              <a:gd name="connsiteX11" fmla="*/ 1415326 w 1415326"/>
              <a:gd name="connsiteY11" fmla="*/ 71382 h 663448"/>
              <a:gd name="connsiteX0" fmla="*/ 1207957 w 1494561"/>
              <a:gd name="connsiteY0" fmla="*/ 71382 h 661220"/>
              <a:gd name="connsiteX1" fmla="*/ 1453617 w 1494561"/>
              <a:gd name="connsiteY1" fmla="*/ 194212 h 661220"/>
              <a:gd name="connsiteX2" fmla="*/ 1412674 w 1494561"/>
              <a:gd name="connsiteY2" fmla="*/ 385280 h 661220"/>
              <a:gd name="connsiteX3" fmla="*/ 1303492 w 1494561"/>
              <a:gd name="connsiteY3" fmla="*/ 549054 h 661220"/>
              <a:gd name="connsiteX4" fmla="*/ 1303492 w 1494561"/>
              <a:gd name="connsiteY4" fmla="*/ 549054 h 661220"/>
              <a:gd name="connsiteX5" fmla="*/ 1044185 w 1494561"/>
              <a:gd name="connsiteY5" fmla="*/ 658236 h 661220"/>
              <a:gd name="connsiteX6" fmla="*/ 743934 w 1494561"/>
              <a:gd name="connsiteY6" fmla="*/ 617292 h 661220"/>
              <a:gd name="connsiteX7" fmla="*/ 88841 w 1494561"/>
              <a:gd name="connsiteY7" fmla="*/ 480815 h 661220"/>
              <a:gd name="connsiteX8" fmla="*/ 88841 w 1494561"/>
              <a:gd name="connsiteY8" fmla="*/ 194211 h 661220"/>
              <a:gd name="connsiteX9" fmla="*/ 853116 w 1494561"/>
              <a:gd name="connsiteY9" fmla="*/ 30439 h 661220"/>
              <a:gd name="connsiteX10" fmla="*/ 1385379 w 1494561"/>
              <a:gd name="connsiteY10" fmla="*/ 3143 h 661220"/>
              <a:gd name="connsiteX11" fmla="*/ 1494561 w 1494561"/>
              <a:gd name="connsiteY11" fmla="*/ 71382 h 661220"/>
              <a:gd name="connsiteX0" fmla="*/ 1190578 w 1477182"/>
              <a:gd name="connsiteY0" fmla="*/ 71382 h 659915"/>
              <a:gd name="connsiteX1" fmla="*/ 1436238 w 1477182"/>
              <a:gd name="connsiteY1" fmla="*/ 194212 h 659915"/>
              <a:gd name="connsiteX2" fmla="*/ 1395295 w 1477182"/>
              <a:gd name="connsiteY2" fmla="*/ 385280 h 659915"/>
              <a:gd name="connsiteX3" fmla="*/ 1286113 w 1477182"/>
              <a:gd name="connsiteY3" fmla="*/ 549054 h 659915"/>
              <a:gd name="connsiteX4" fmla="*/ 1286113 w 1477182"/>
              <a:gd name="connsiteY4" fmla="*/ 549054 h 659915"/>
              <a:gd name="connsiteX5" fmla="*/ 1026806 w 1477182"/>
              <a:gd name="connsiteY5" fmla="*/ 658236 h 659915"/>
              <a:gd name="connsiteX6" fmla="*/ 726555 w 1477182"/>
              <a:gd name="connsiteY6" fmla="*/ 617292 h 659915"/>
              <a:gd name="connsiteX7" fmla="*/ 412657 w 1477182"/>
              <a:gd name="connsiteY7" fmla="*/ 644588 h 659915"/>
              <a:gd name="connsiteX8" fmla="*/ 71462 w 1477182"/>
              <a:gd name="connsiteY8" fmla="*/ 480815 h 659915"/>
              <a:gd name="connsiteX9" fmla="*/ 71462 w 1477182"/>
              <a:gd name="connsiteY9" fmla="*/ 194211 h 659915"/>
              <a:gd name="connsiteX10" fmla="*/ 835737 w 1477182"/>
              <a:gd name="connsiteY10" fmla="*/ 30439 h 659915"/>
              <a:gd name="connsiteX11" fmla="*/ 1368000 w 1477182"/>
              <a:gd name="connsiteY11" fmla="*/ 3143 h 659915"/>
              <a:gd name="connsiteX12" fmla="*/ 1477182 w 1477182"/>
              <a:gd name="connsiteY12" fmla="*/ 71382 h 659915"/>
              <a:gd name="connsiteX0" fmla="*/ 1190578 w 1477182"/>
              <a:gd name="connsiteY0" fmla="*/ 71382 h 663835"/>
              <a:gd name="connsiteX1" fmla="*/ 1436238 w 1477182"/>
              <a:gd name="connsiteY1" fmla="*/ 194212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367999 w 1477182"/>
              <a:gd name="connsiteY1" fmla="*/ 235155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504478"/>
              <a:gd name="connsiteY0" fmla="*/ 73787 h 666240"/>
              <a:gd name="connsiteX1" fmla="*/ 1272465 w 1504478"/>
              <a:gd name="connsiteY1" fmla="*/ 210265 h 666240"/>
              <a:gd name="connsiteX2" fmla="*/ 1395295 w 1504478"/>
              <a:gd name="connsiteY2" fmla="*/ 387685 h 666240"/>
              <a:gd name="connsiteX3" fmla="*/ 1286113 w 1504478"/>
              <a:gd name="connsiteY3" fmla="*/ 551459 h 666240"/>
              <a:gd name="connsiteX4" fmla="*/ 1286113 w 1504478"/>
              <a:gd name="connsiteY4" fmla="*/ 551459 h 666240"/>
              <a:gd name="connsiteX5" fmla="*/ 1026806 w 1504478"/>
              <a:gd name="connsiteY5" fmla="*/ 660641 h 666240"/>
              <a:gd name="connsiteX6" fmla="*/ 726555 w 1504478"/>
              <a:gd name="connsiteY6" fmla="*/ 660641 h 666240"/>
              <a:gd name="connsiteX7" fmla="*/ 412657 w 1504478"/>
              <a:gd name="connsiteY7" fmla="*/ 646993 h 666240"/>
              <a:gd name="connsiteX8" fmla="*/ 71462 w 1504478"/>
              <a:gd name="connsiteY8" fmla="*/ 483220 h 666240"/>
              <a:gd name="connsiteX9" fmla="*/ 71462 w 1504478"/>
              <a:gd name="connsiteY9" fmla="*/ 196616 h 666240"/>
              <a:gd name="connsiteX10" fmla="*/ 835737 w 1504478"/>
              <a:gd name="connsiteY10" fmla="*/ 32844 h 666240"/>
              <a:gd name="connsiteX11" fmla="*/ 1368000 w 1504478"/>
              <a:gd name="connsiteY11" fmla="*/ 5548 h 666240"/>
              <a:gd name="connsiteX12" fmla="*/ 1504478 w 1504478"/>
              <a:gd name="connsiteY12" fmla="*/ 19196 h 666240"/>
              <a:gd name="connsiteX0" fmla="*/ 985861 w 1535191"/>
              <a:gd name="connsiteY0" fmla="*/ 73787 h 666240"/>
              <a:gd name="connsiteX1" fmla="*/ 1272465 w 1535191"/>
              <a:gd name="connsiteY1" fmla="*/ 210265 h 666240"/>
              <a:gd name="connsiteX2" fmla="*/ 1531773 w 1535191"/>
              <a:gd name="connsiteY2" fmla="*/ 387685 h 666240"/>
              <a:gd name="connsiteX3" fmla="*/ 1286113 w 1535191"/>
              <a:gd name="connsiteY3" fmla="*/ 551459 h 666240"/>
              <a:gd name="connsiteX4" fmla="*/ 1286113 w 1535191"/>
              <a:gd name="connsiteY4" fmla="*/ 551459 h 666240"/>
              <a:gd name="connsiteX5" fmla="*/ 1026806 w 1535191"/>
              <a:gd name="connsiteY5" fmla="*/ 660641 h 666240"/>
              <a:gd name="connsiteX6" fmla="*/ 726555 w 1535191"/>
              <a:gd name="connsiteY6" fmla="*/ 660641 h 666240"/>
              <a:gd name="connsiteX7" fmla="*/ 412657 w 1535191"/>
              <a:gd name="connsiteY7" fmla="*/ 646993 h 666240"/>
              <a:gd name="connsiteX8" fmla="*/ 71462 w 1535191"/>
              <a:gd name="connsiteY8" fmla="*/ 483220 h 666240"/>
              <a:gd name="connsiteX9" fmla="*/ 71462 w 1535191"/>
              <a:gd name="connsiteY9" fmla="*/ 196616 h 666240"/>
              <a:gd name="connsiteX10" fmla="*/ 835737 w 1535191"/>
              <a:gd name="connsiteY10" fmla="*/ 32844 h 666240"/>
              <a:gd name="connsiteX11" fmla="*/ 1368000 w 1535191"/>
              <a:gd name="connsiteY11" fmla="*/ 5548 h 666240"/>
              <a:gd name="connsiteX12" fmla="*/ 1504478 w 1535191"/>
              <a:gd name="connsiteY12" fmla="*/ 19196 h 666240"/>
              <a:gd name="connsiteX0" fmla="*/ 985861 w 1536394"/>
              <a:gd name="connsiteY0" fmla="*/ 73787 h 666240"/>
              <a:gd name="connsiteX1" fmla="*/ 1368000 w 1536394"/>
              <a:gd name="connsiteY1" fmla="*/ 182969 h 666240"/>
              <a:gd name="connsiteX2" fmla="*/ 1531773 w 1536394"/>
              <a:gd name="connsiteY2" fmla="*/ 387685 h 666240"/>
              <a:gd name="connsiteX3" fmla="*/ 1286113 w 1536394"/>
              <a:gd name="connsiteY3" fmla="*/ 551459 h 666240"/>
              <a:gd name="connsiteX4" fmla="*/ 1286113 w 1536394"/>
              <a:gd name="connsiteY4" fmla="*/ 551459 h 666240"/>
              <a:gd name="connsiteX5" fmla="*/ 1026806 w 1536394"/>
              <a:gd name="connsiteY5" fmla="*/ 660641 h 666240"/>
              <a:gd name="connsiteX6" fmla="*/ 726555 w 1536394"/>
              <a:gd name="connsiteY6" fmla="*/ 660641 h 666240"/>
              <a:gd name="connsiteX7" fmla="*/ 412657 w 1536394"/>
              <a:gd name="connsiteY7" fmla="*/ 646993 h 666240"/>
              <a:gd name="connsiteX8" fmla="*/ 71462 w 1536394"/>
              <a:gd name="connsiteY8" fmla="*/ 483220 h 666240"/>
              <a:gd name="connsiteX9" fmla="*/ 71462 w 1536394"/>
              <a:gd name="connsiteY9" fmla="*/ 196616 h 666240"/>
              <a:gd name="connsiteX10" fmla="*/ 835737 w 1536394"/>
              <a:gd name="connsiteY10" fmla="*/ 32844 h 666240"/>
              <a:gd name="connsiteX11" fmla="*/ 1368000 w 1536394"/>
              <a:gd name="connsiteY11" fmla="*/ 5548 h 666240"/>
              <a:gd name="connsiteX12" fmla="*/ 1504478 w 1536394"/>
              <a:gd name="connsiteY12" fmla="*/ 19196 h 666240"/>
              <a:gd name="connsiteX0" fmla="*/ 985861 w 1538367"/>
              <a:gd name="connsiteY0" fmla="*/ 73787 h 666240"/>
              <a:gd name="connsiteX1" fmla="*/ 1368000 w 1538367"/>
              <a:gd name="connsiteY1" fmla="*/ 182969 h 666240"/>
              <a:gd name="connsiteX2" fmla="*/ 1477181 w 1538367"/>
              <a:gd name="connsiteY2" fmla="*/ 264857 h 666240"/>
              <a:gd name="connsiteX3" fmla="*/ 1531773 w 1538367"/>
              <a:gd name="connsiteY3" fmla="*/ 387685 h 666240"/>
              <a:gd name="connsiteX4" fmla="*/ 1286113 w 1538367"/>
              <a:gd name="connsiteY4" fmla="*/ 551459 h 666240"/>
              <a:gd name="connsiteX5" fmla="*/ 1286113 w 1538367"/>
              <a:gd name="connsiteY5" fmla="*/ 551459 h 666240"/>
              <a:gd name="connsiteX6" fmla="*/ 1026806 w 1538367"/>
              <a:gd name="connsiteY6" fmla="*/ 660641 h 666240"/>
              <a:gd name="connsiteX7" fmla="*/ 726555 w 1538367"/>
              <a:gd name="connsiteY7" fmla="*/ 660641 h 666240"/>
              <a:gd name="connsiteX8" fmla="*/ 412657 w 1538367"/>
              <a:gd name="connsiteY8" fmla="*/ 646993 h 666240"/>
              <a:gd name="connsiteX9" fmla="*/ 71462 w 1538367"/>
              <a:gd name="connsiteY9" fmla="*/ 483220 h 666240"/>
              <a:gd name="connsiteX10" fmla="*/ 71462 w 1538367"/>
              <a:gd name="connsiteY10" fmla="*/ 196616 h 666240"/>
              <a:gd name="connsiteX11" fmla="*/ 835737 w 1538367"/>
              <a:gd name="connsiteY11" fmla="*/ 32844 h 666240"/>
              <a:gd name="connsiteX12" fmla="*/ 1368000 w 1538367"/>
              <a:gd name="connsiteY12" fmla="*/ 5548 h 666240"/>
              <a:gd name="connsiteX13" fmla="*/ 1504478 w 1538367"/>
              <a:gd name="connsiteY13" fmla="*/ 19196 h 666240"/>
              <a:gd name="connsiteX0" fmla="*/ 985861 w 1538367"/>
              <a:gd name="connsiteY0" fmla="*/ 73787 h 666240"/>
              <a:gd name="connsiteX1" fmla="*/ 1176930 w 1538367"/>
              <a:gd name="connsiteY1" fmla="*/ 101083 h 666240"/>
              <a:gd name="connsiteX2" fmla="*/ 1368000 w 1538367"/>
              <a:gd name="connsiteY2" fmla="*/ 182969 h 666240"/>
              <a:gd name="connsiteX3" fmla="*/ 1477181 w 1538367"/>
              <a:gd name="connsiteY3" fmla="*/ 264857 h 666240"/>
              <a:gd name="connsiteX4" fmla="*/ 1531773 w 1538367"/>
              <a:gd name="connsiteY4" fmla="*/ 387685 h 666240"/>
              <a:gd name="connsiteX5" fmla="*/ 1286113 w 1538367"/>
              <a:gd name="connsiteY5" fmla="*/ 551459 h 666240"/>
              <a:gd name="connsiteX6" fmla="*/ 1286113 w 1538367"/>
              <a:gd name="connsiteY6" fmla="*/ 551459 h 666240"/>
              <a:gd name="connsiteX7" fmla="*/ 1026806 w 1538367"/>
              <a:gd name="connsiteY7" fmla="*/ 660641 h 666240"/>
              <a:gd name="connsiteX8" fmla="*/ 726555 w 1538367"/>
              <a:gd name="connsiteY8" fmla="*/ 660641 h 666240"/>
              <a:gd name="connsiteX9" fmla="*/ 412657 w 1538367"/>
              <a:gd name="connsiteY9" fmla="*/ 646993 h 666240"/>
              <a:gd name="connsiteX10" fmla="*/ 71462 w 1538367"/>
              <a:gd name="connsiteY10" fmla="*/ 483220 h 666240"/>
              <a:gd name="connsiteX11" fmla="*/ 71462 w 1538367"/>
              <a:gd name="connsiteY11" fmla="*/ 196616 h 666240"/>
              <a:gd name="connsiteX12" fmla="*/ 835737 w 1538367"/>
              <a:gd name="connsiteY12" fmla="*/ 32844 h 666240"/>
              <a:gd name="connsiteX13" fmla="*/ 1368000 w 1538367"/>
              <a:gd name="connsiteY13" fmla="*/ 5548 h 666240"/>
              <a:gd name="connsiteX14" fmla="*/ 1504478 w 1538367"/>
              <a:gd name="connsiteY14" fmla="*/ 19196 h 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8367" h="666240">
                <a:moveTo>
                  <a:pt x="985861" y="73787"/>
                </a:moveTo>
                <a:cubicBezTo>
                  <a:pt x="1015431" y="85160"/>
                  <a:pt x="1113240" y="82886"/>
                  <a:pt x="1176930" y="101083"/>
                </a:cubicBezTo>
                <a:cubicBezTo>
                  <a:pt x="1240620" y="119280"/>
                  <a:pt x="1315684" y="162497"/>
                  <a:pt x="1368000" y="182969"/>
                </a:cubicBezTo>
                <a:cubicBezTo>
                  <a:pt x="1443063" y="214814"/>
                  <a:pt x="1449886" y="230738"/>
                  <a:pt x="1477181" y="264857"/>
                </a:cubicBezTo>
                <a:cubicBezTo>
                  <a:pt x="1504476" y="298976"/>
                  <a:pt x="1556794" y="339918"/>
                  <a:pt x="1531773" y="387685"/>
                </a:cubicBezTo>
                <a:lnTo>
                  <a:pt x="1286113" y="551459"/>
                </a:lnTo>
                <a:lnTo>
                  <a:pt x="1286113" y="551459"/>
                </a:lnTo>
                <a:cubicBezTo>
                  <a:pt x="1242895" y="569656"/>
                  <a:pt x="1120066" y="649268"/>
                  <a:pt x="1026806" y="660641"/>
                </a:cubicBezTo>
                <a:cubicBezTo>
                  <a:pt x="933546" y="672014"/>
                  <a:pt x="828913" y="662916"/>
                  <a:pt x="726555" y="660641"/>
                </a:cubicBezTo>
                <a:cubicBezTo>
                  <a:pt x="624197" y="658366"/>
                  <a:pt x="521839" y="669739"/>
                  <a:pt x="412657" y="646993"/>
                </a:cubicBezTo>
                <a:cubicBezTo>
                  <a:pt x="303475" y="624247"/>
                  <a:pt x="128328" y="558283"/>
                  <a:pt x="71462" y="483220"/>
                </a:cubicBezTo>
                <a:cubicBezTo>
                  <a:pt x="14596" y="408157"/>
                  <a:pt x="-55917" y="271679"/>
                  <a:pt x="71462" y="196616"/>
                </a:cubicBezTo>
                <a:cubicBezTo>
                  <a:pt x="198841" y="121553"/>
                  <a:pt x="619647" y="64689"/>
                  <a:pt x="835737" y="32844"/>
                </a:cubicBezTo>
                <a:cubicBezTo>
                  <a:pt x="1051827" y="999"/>
                  <a:pt x="1256543" y="7823"/>
                  <a:pt x="1368000" y="5548"/>
                </a:cubicBezTo>
                <a:cubicBezTo>
                  <a:pt x="1479457" y="3273"/>
                  <a:pt x="1503341" y="-11512"/>
                  <a:pt x="1504478" y="19196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88900" dir="2820000" sx="98000" sy="9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73955" y="4572000"/>
            <a:ext cx="1681858" cy="381000"/>
          </a:xfrm>
          <a:custGeom>
            <a:avLst/>
            <a:gdLst>
              <a:gd name="connsiteX0" fmla="*/ 774657 w 1074908"/>
              <a:gd name="connsiteY0" fmla="*/ 234473 h 622738"/>
              <a:gd name="connsiteX1" fmla="*/ 883839 w 1074908"/>
              <a:gd name="connsiteY1" fmla="*/ 548372 h 622738"/>
              <a:gd name="connsiteX2" fmla="*/ 883839 w 1074908"/>
              <a:gd name="connsiteY2" fmla="*/ 548372 h 622738"/>
              <a:gd name="connsiteX3" fmla="*/ 324281 w 1074908"/>
              <a:gd name="connsiteY3" fmla="*/ 616610 h 622738"/>
              <a:gd name="connsiteX4" fmla="*/ 24030 w 1074908"/>
              <a:gd name="connsiteY4" fmla="*/ 370951 h 622738"/>
              <a:gd name="connsiteX5" fmla="*/ 64973 w 1074908"/>
              <a:gd name="connsiteY5" fmla="*/ 166234 h 622738"/>
              <a:gd name="connsiteX6" fmla="*/ 433463 w 1074908"/>
              <a:gd name="connsiteY6" fmla="*/ 29757 h 622738"/>
              <a:gd name="connsiteX7" fmla="*/ 965726 w 1074908"/>
              <a:gd name="connsiteY7" fmla="*/ 2461 h 622738"/>
              <a:gd name="connsiteX8" fmla="*/ 1074908 w 1074908"/>
              <a:gd name="connsiteY8" fmla="*/ 70700 h 622738"/>
              <a:gd name="connsiteX0" fmla="*/ 774657 w 1074908"/>
              <a:gd name="connsiteY0" fmla="*/ 234473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993021 w 1074908"/>
              <a:gd name="connsiteY2" fmla="*/ 384598 h 622738"/>
              <a:gd name="connsiteX3" fmla="*/ 883839 w 1074908"/>
              <a:gd name="connsiteY3" fmla="*/ 548372 h 622738"/>
              <a:gd name="connsiteX4" fmla="*/ 883839 w 1074908"/>
              <a:gd name="connsiteY4" fmla="*/ 548372 h 622738"/>
              <a:gd name="connsiteX5" fmla="*/ 324281 w 1074908"/>
              <a:gd name="connsiteY5" fmla="*/ 616610 h 622738"/>
              <a:gd name="connsiteX6" fmla="*/ 24030 w 1074908"/>
              <a:gd name="connsiteY6" fmla="*/ 370951 h 622738"/>
              <a:gd name="connsiteX7" fmla="*/ 64973 w 1074908"/>
              <a:gd name="connsiteY7" fmla="*/ 166234 h 622738"/>
              <a:gd name="connsiteX8" fmla="*/ 433463 w 1074908"/>
              <a:gd name="connsiteY8" fmla="*/ 29757 h 622738"/>
              <a:gd name="connsiteX9" fmla="*/ 965726 w 1074908"/>
              <a:gd name="connsiteY9" fmla="*/ 2461 h 622738"/>
              <a:gd name="connsiteX10" fmla="*/ 1074908 w 1074908"/>
              <a:gd name="connsiteY10" fmla="*/ 70700 h 622738"/>
              <a:gd name="connsiteX0" fmla="*/ 788304 w 1074908"/>
              <a:gd name="connsiteY0" fmla="*/ 70700 h 662766"/>
              <a:gd name="connsiteX1" fmla="*/ 1033964 w 1074908"/>
              <a:gd name="connsiteY1" fmla="*/ 193530 h 662766"/>
              <a:gd name="connsiteX2" fmla="*/ 993021 w 1074908"/>
              <a:gd name="connsiteY2" fmla="*/ 384598 h 662766"/>
              <a:gd name="connsiteX3" fmla="*/ 883839 w 1074908"/>
              <a:gd name="connsiteY3" fmla="*/ 548372 h 662766"/>
              <a:gd name="connsiteX4" fmla="*/ 883839 w 1074908"/>
              <a:gd name="connsiteY4" fmla="*/ 548372 h 662766"/>
              <a:gd name="connsiteX5" fmla="*/ 624532 w 1074908"/>
              <a:gd name="connsiteY5" fmla="*/ 657554 h 662766"/>
              <a:gd name="connsiteX6" fmla="*/ 324281 w 1074908"/>
              <a:gd name="connsiteY6" fmla="*/ 616610 h 662766"/>
              <a:gd name="connsiteX7" fmla="*/ 24030 w 1074908"/>
              <a:gd name="connsiteY7" fmla="*/ 370951 h 662766"/>
              <a:gd name="connsiteX8" fmla="*/ 64973 w 1074908"/>
              <a:gd name="connsiteY8" fmla="*/ 166234 h 662766"/>
              <a:gd name="connsiteX9" fmla="*/ 433463 w 1074908"/>
              <a:gd name="connsiteY9" fmla="*/ 29757 h 662766"/>
              <a:gd name="connsiteX10" fmla="*/ 965726 w 1074908"/>
              <a:gd name="connsiteY10" fmla="*/ 2461 h 662766"/>
              <a:gd name="connsiteX11" fmla="*/ 1074908 w 1074908"/>
              <a:gd name="connsiteY11" fmla="*/ 70700 h 662766"/>
              <a:gd name="connsiteX0" fmla="*/ 1128722 w 1415326"/>
              <a:gd name="connsiteY0" fmla="*/ 71382 h 663448"/>
              <a:gd name="connsiteX1" fmla="*/ 1374382 w 1415326"/>
              <a:gd name="connsiteY1" fmla="*/ 194212 h 663448"/>
              <a:gd name="connsiteX2" fmla="*/ 1333439 w 1415326"/>
              <a:gd name="connsiteY2" fmla="*/ 385280 h 663448"/>
              <a:gd name="connsiteX3" fmla="*/ 1224257 w 1415326"/>
              <a:gd name="connsiteY3" fmla="*/ 549054 h 663448"/>
              <a:gd name="connsiteX4" fmla="*/ 1224257 w 1415326"/>
              <a:gd name="connsiteY4" fmla="*/ 549054 h 663448"/>
              <a:gd name="connsiteX5" fmla="*/ 964950 w 1415326"/>
              <a:gd name="connsiteY5" fmla="*/ 658236 h 663448"/>
              <a:gd name="connsiteX6" fmla="*/ 664699 w 1415326"/>
              <a:gd name="connsiteY6" fmla="*/ 617292 h 663448"/>
              <a:gd name="connsiteX7" fmla="*/ 364448 w 1415326"/>
              <a:gd name="connsiteY7" fmla="*/ 371633 h 663448"/>
              <a:gd name="connsiteX8" fmla="*/ 9606 w 1415326"/>
              <a:gd name="connsiteY8" fmla="*/ 194211 h 663448"/>
              <a:gd name="connsiteX9" fmla="*/ 773881 w 1415326"/>
              <a:gd name="connsiteY9" fmla="*/ 30439 h 663448"/>
              <a:gd name="connsiteX10" fmla="*/ 1306144 w 1415326"/>
              <a:gd name="connsiteY10" fmla="*/ 3143 h 663448"/>
              <a:gd name="connsiteX11" fmla="*/ 1415326 w 1415326"/>
              <a:gd name="connsiteY11" fmla="*/ 71382 h 663448"/>
              <a:gd name="connsiteX0" fmla="*/ 1207957 w 1494561"/>
              <a:gd name="connsiteY0" fmla="*/ 71382 h 661220"/>
              <a:gd name="connsiteX1" fmla="*/ 1453617 w 1494561"/>
              <a:gd name="connsiteY1" fmla="*/ 194212 h 661220"/>
              <a:gd name="connsiteX2" fmla="*/ 1412674 w 1494561"/>
              <a:gd name="connsiteY2" fmla="*/ 385280 h 661220"/>
              <a:gd name="connsiteX3" fmla="*/ 1303492 w 1494561"/>
              <a:gd name="connsiteY3" fmla="*/ 549054 h 661220"/>
              <a:gd name="connsiteX4" fmla="*/ 1303492 w 1494561"/>
              <a:gd name="connsiteY4" fmla="*/ 549054 h 661220"/>
              <a:gd name="connsiteX5" fmla="*/ 1044185 w 1494561"/>
              <a:gd name="connsiteY5" fmla="*/ 658236 h 661220"/>
              <a:gd name="connsiteX6" fmla="*/ 743934 w 1494561"/>
              <a:gd name="connsiteY6" fmla="*/ 617292 h 661220"/>
              <a:gd name="connsiteX7" fmla="*/ 88841 w 1494561"/>
              <a:gd name="connsiteY7" fmla="*/ 480815 h 661220"/>
              <a:gd name="connsiteX8" fmla="*/ 88841 w 1494561"/>
              <a:gd name="connsiteY8" fmla="*/ 194211 h 661220"/>
              <a:gd name="connsiteX9" fmla="*/ 853116 w 1494561"/>
              <a:gd name="connsiteY9" fmla="*/ 30439 h 661220"/>
              <a:gd name="connsiteX10" fmla="*/ 1385379 w 1494561"/>
              <a:gd name="connsiteY10" fmla="*/ 3143 h 661220"/>
              <a:gd name="connsiteX11" fmla="*/ 1494561 w 1494561"/>
              <a:gd name="connsiteY11" fmla="*/ 71382 h 661220"/>
              <a:gd name="connsiteX0" fmla="*/ 1190578 w 1477182"/>
              <a:gd name="connsiteY0" fmla="*/ 71382 h 659915"/>
              <a:gd name="connsiteX1" fmla="*/ 1436238 w 1477182"/>
              <a:gd name="connsiteY1" fmla="*/ 194212 h 659915"/>
              <a:gd name="connsiteX2" fmla="*/ 1395295 w 1477182"/>
              <a:gd name="connsiteY2" fmla="*/ 385280 h 659915"/>
              <a:gd name="connsiteX3" fmla="*/ 1286113 w 1477182"/>
              <a:gd name="connsiteY3" fmla="*/ 549054 h 659915"/>
              <a:gd name="connsiteX4" fmla="*/ 1286113 w 1477182"/>
              <a:gd name="connsiteY4" fmla="*/ 549054 h 659915"/>
              <a:gd name="connsiteX5" fmla="*/ 1026806 w 1477182"/>
              <a:gd name="connsiteY5" fmla="*/ 658236 h 659915"/>
              <a:gd name="connsiteX6" fmla="*/ 726555 w 1477182"/>
              <a:gd name="connsiteY6" fmla="*/ 617292 h 659915"/>
              <a:gd name="connsiteX7" fmla="*/ 412657 w 1477182"/>
              <a:gd name="connsiteY7" fmla="*/ 644588 h 659915"/>
              <a:gd name="connsiteX8" fmla="*/ 71462 w 1477182"/>
              <a:gd name="connsiteY8" fmla="*/ 480815 h 659915"/>
              <a:gd name="connsiteX9" fmla="*/ 71462 w 1477182"/>
              <a:gd name="connsiteY9" fmla="*/ 194211 h 659915"/>
              <a:gd name="connsiteX10" fmla="*/ 835737 w 1477182"/>
              <a:gd name="connsiteY10" fmla="*/ 30439 h 659915"/>
              <a:gd name="connsiteX11" fmla="*/ 1368000 w 1477182"/>
              <a:gd name="connsiteY11" fmla="*/ 3143 h 659915"/>
              <a:gd name="connsiteX12" fmla="*/ 1477182 w 1477182"/>
              <a:gd name="connsiteY12" fmla="*/ 71382 h 659915"/>
              <a:gd name="connsiteX0" fmla="*/ 1190578 w 1477182"/>
              <a:gd name="connsiteY0" fmla="*/ 71382 h 663835"/>
              <a:gd name="connsiteX1" fmla="*/ 1436238 w 1477182"/>
              <a:gd name="connsiteY1" fmla="*/ 194212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367999 w 1477182"/>
              <a:gd name="connsiteY1" fmla="*/ 235155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504478"/>
              <a:gd name="connsiteY0" fmla="*/ 73787 h 666240"/>
              <a:gd name="connsiteX1" fmla="*/ 1272465 w 1504478"/>
              <a:gd name="connsiteY1" fmla="*/ 210265 h 666240"/>
              <a:gd name="connsiteX2" fmla="*/ 1395295 w 1504478"/>
              <a:gd name="connsiteY2" fmla="*/ 387685 h 666240"/>
              <a:gd name="connsiteX3" fmla="*/ 1286113 w 1504478"/>
              <a:gd name="connsiteY3" fmla="*/ 551459 h 666240"/>
              <a:gd name="connsiteX4" fmla="*/ 1286113 w 1504478"/>
              <a:gd name="connsiteY4" fmla="*/ 551459 h 666240"/>
              <a:gd name="connsiteX5" fmla="*/ 1026806 w 1504478"/>
              <a:gd name="connsiteY5" fmla="*/ 660641 h 666240"/>
              <a:gd name="connsiteX6" fmla="*/ 726555 w 1504478"/>
              <a:gd name="connsiteY6" fmla="*/ 660641 h 666240"/>
              <a:gd name="connsiteX7" fmla="*/ 412657 w 1504478"/>
              <a:gd name="connsiteY7" fmla="*/ 646993 h 666240"/>
              <a:gd name="connsiteX8" fmla="*/ 71462 w 1504478"/>
              <a:gd name="connsiteY8" fmla="*/ 483220 h 666240"/>
              <a:gd name="connsiteX9" fmla="*/ 71462 w 1504478"/>
              <a:gd name="connsiteY9" fmla="*/ 196616 h 666240"/>
              <a:gd name="connsiteX10" fmla="*/ 835737 w 1504478"/>
              <a:gd name="connsiteY10" fmla="*/ 32844 h 666240"/>
              <a:gd name="connsiteX11" fmla="*/ 1368000 w 1504478"/>
              <a:gd name="connsiteY11" fmla="*/ 5548 h 666240"/>
              <a:gd name="connsiteX12" fmla="*/ 1504478 w 1504478"/>
              <a:gd name="connsiteY12" fmla="*/ 19196 h 666240"/>
              <a:gd name="connsiteX0" fmla="*/ 985861 w 1535191"/>
              <a:gd name="connsiteY0" fmla="*/ 73787 h 666240"/>
              <a:gd name="connsiteX1" fmla="*/ 1272465 w 1535191"/>
              <a:gd name="connsiteY1" fmla="*/ 210265 h 666240"/>
              <a:gd name="connsiteX2" fmla="*/ 1531773 w 1535191"/>
              <a:gd name="connsiteY2" fmla="*/ 387685 h 666240"/>
              <a:gd name="connsiteX3" fmla="*/ 1286113 w 1535191"/>
              <a:gd name="connsiteY3" fmla="*/ 551459 h 666240"/>
              <a:gd name="connsiteX4" fmla="*/ 1286113 w 1535191"/>
              <a:gd name="connsiteY4" fmla="*/ 551459 h 666240"/>
              <a:gd name="connsiteX5" fmla="*/ 1026806 w 1535191"/>
              <a:gd name="connsiteY5" fmla="*/ 660641 h 666240"/>
              <a:gd name="connsiteX6" fmla="*/ 726555 w 1535191"/>
              <a:gd name="connsiteY6" fmla="*/ 660641 h 666240"/>
              <a:gd name="connsiteX7" fmla="*/ 412657 w 1535191"/>
              <a:gd name="connsiteY7" fmla="*/ 646993 h 666240"/>
              <a:gd name="connsiteX8" fmla="*/ 71462 w 1535191"/>
              <a:gd name="connsiteY8" fmla="*/ 483220 h 666240"/>
              <a:gd name="connsiteX9" fmla="*/ 71462 w 1535191"/>
              <a:gd name="connsiteY9" fmla="*/ 196616 h 666240"/>
              <a:gd name="connsiteX10" fmla="*/ 835737 w 1535191"/>
              <a:gd name="connsiteY10" fmla="*/ 32844 h 666240"/>
              <a:gd name="connsiteX11" fmla="*/ 1368000 w 1535191"/>
              <a:gd name="connsiteY11" fmla="*/ 5548 h 666240"/>
              <a:gd name="connsiteX12" fmla="*/ 1504478 w 1535191"/>
              <a:gd name="connsiteY12" fmla="*/ 19196 h 666240"/>
              <a:gd name="connsiteX0" fmla="*/ 985861 w 1536394"/>
              <a:gd name="connsiteY0" fmla="*/ 73787 h 666240"/>
              <a:gd name="connsiteX1" fmla="*/ 1368000 w 1536394"/>
              <a:gd name="connsiteY1" fmla="*/ 182969 h 666240"/>
              <a:gd name="connsiteX2" fmla="*/ 1531773 w 1536394"/>
              <a:gd name="connsiteY2" fmla="*/ 387685 h 666240"/>
              <a:gd name="connsiteX3" fmla="*/ 1286113 w 1536394"/>
              <a:gd name="connsiteY3" fmla="*/ 551459 h 666240"/>
              <a:gd name="connsiteX4" fmla="*/ 1286113 w 1536394"/>
              <a:gd name="connsiteY4" fmla="*/ 551459 h 666240"/>
              <a:gd name="connsiteX5" fmla="*/ 1026806 w 1536394"/>
              <a:gd name="connsiteY5" fmla="*/ 660641 h 666240"/>
              <a:gd name="connsiteX6" fmla="*/ 726555 w 1536394"/>
              <a:gd name="connsiteY6" fmla="*/ 660641 h 666240"/>
              <a:gd name="connsiteX7" fmla="*/ 412657 w 1536394"/>
              <a:gd name="connsiteY7" fmla="*/ 646993 h 666240"/>
              <a:gd name="connsiteX8" fmla="*/ 71462 w 1536394"/>
              <a:gd name="connsiteY8" fmla="*/ 483220 h 666240"/>
              <a:gd name="connsiteX9" fmla="*/ 71462 w 1536394"/>
              <a:gd name="connsiteY9" fmla="*/ 196616 h 666240"/>
              <a:gd name="connsiteX10" fmla="*/ 835737 w 1536394"/>
              <a:gd name="connsiteY10" fmla="*/ 32844 h 666240"/>
              <a:gd name="connsiteX11" fmla="*/ 1368000 w 1536394"/>
              <a:gd name="connsiteY11" fmla="*/ 5548 h 666240"/>
              <a:gd name="connsiteX12" fmla="*/ 1504478 w 1536394"/>
              <a:gd name="connsiteY12" fmla="*/ 19196 h 666240"/>
              <a:gd name="connsiteX0" fmla="*/ 985861 w 1538367"/>
              <a:gd name="connsiteY0" fmla="*/ 73787 h 666240"/>
              <a:gd name="connsiteX1" fmla="*/ 1368000 w 1538367"/>
              <a:gd name="connsiteY1" fmla="*/ 182969 h 666240"/>
              <a:gd name="connsiteX2" fmla="*/ 1477181 w 1538367"/>
              <a:gd name="connsiteY2" fmla="*/ 264857 h 666240"/>
              <a:gd name="connsiteX3" fmla="*/ 1531773 w 1538367"/>
              <a:gd name="connsiteY3" fmla="*/ 387685 h 666240"/>
              <a:gd name="connsiteX4" fmla="*/ 1286113 w 1538367"/>
              <a:gd name="connsiteY4" fmla="*/ 551459 h 666240"/>
              <a:gd name="connsiteX5" fmla="*/ 1286113 w 1538367"/>
              <a:gd name="connsiteY5" fmla="*/ 551459 h 666240"/>
              <a:gd name="connsiteX6" fmla="*/ 1026806 w 1538367"/>
              <a:gd name="connsiteY6" fmla="*/ 660641 h 666240"/>
              <a:gd name="connsiteX7" fmla="*/ 726555 w 1538367"/>
              <a:gd name="connsiteY7" fmla="*/ 660641 h 666240"/>
              <a:gd name="connsiteX8" fmla="*/ 412657 w 1538367"/>
              <a:gd name="connsiteY8" fmla="*/ 646993 h 666240"/>
              <a:gd name="connsiteX9" fmla="*/ 71462 w 1538367"/>
              <a:gd name="connsiteY9" fmla="*/ 483220 h 666240"/>
              <a:gd name="connsiteX10" fmla="*/ 71462 w 1538367"/>
              <a:gd name="connsiteY10" fmla="*/ 196616 h 666240"/>
              <a:gd name="connsiteX11" fmla="*/ 835737 w 1538367"/>
              <a:gd name="connsiteY11" fmla="*/ 32844 h 666240"/>
              <a:gd name="connsiteX12" fmla="*/ 1368000 w 1538367"/>
              <a:gd name="connsiteY12" fmla="*/ 5548 h 666240"/>
              <a:gd name="connsiteX13" fmla="*/ 1504478 w 1538367"/>
              <a:gd name="connsiteY13" fmla="*/ 19196 h 666240"/>
              <a:gd name="connsiteX0" fmla="*/ 985861 w 1538367"/>
              <a:gd name="connsiteY0" fmla="*/ 73787 h 666240"/>
              <a:gd name="connsiteX1" fmla="*/ 1176930 w 1538367"/>
              <a:gd name="connsiteY1" fmla="*/ 101083 h 666240"/>
              <a:gd name="connsiteX2" fmla="*/ 1368000 w 1538367"/>
              <a:gd name="connsiteY2" fmla="*/ 182969 h 666240"/>
              <a:gd name="connsiteX3" fmla="*/ 1477181 w 1538367"/>
              <a:gd name="connsiteY3" fmla="*/ 264857 h 666240"/>
              <a:gd name="connsiteX4" fmla="*/ 1531773 w 1538367"/>
              <a:gd name="connsiteY4" fmla="*/ 387685 h 666240"/>
              <a:gd name="connsiteX5" fmla="*/ 1286113 w 1538367"/>
              <a:gd name="connsiteY5" fmla="*/ 551459 h 666240"/>
              <a:gd name="connsiteX6" fmla="*/ 1286113 w 1538367"/>
              <a:gd name="connsiteY6" fmla="*/ 551459 h 666240"/>
              <a:gd name="connsiteX7" fmla="*/ 1026806 w 1538367"/>
              <a:gd name="connsiteY7" fmla="*/ 660641 h 666240"/>
              <a:gd name="connsiteX8" fmla="*/ 726555 w 1538367"/>
              <a:gd name="connsiteY8" fmla="*/ 660641 h 666240"/>
              <a:gd name="connsiteX9" fmla="*/ 412657 w 1538367"/>
              <a:gd name="connsiteY9" fmla="*/ 646993 h 666240"/>
              <a:gd name="connsiteX10" fmla="*/ 71462 w 1538367"/>
              <a:gd name="connsiteY10" fmla="*/ 483220 h 666240"/>
              <a:gd name="connsiteX11" fmla="*/ 71462 w 1538367"/>
              <a:gd name="connsiteY11" fmla="*/ 196616 h 666240"/>
              <a:gd name="connsiteX12" fmla="*/ 835737 w 1538367"/>
              <a:gd name="connsiteY12" fmla="*/ 32844 h 666240"/>
              <a:gd name="connsiteX13" fmla="*/ 1368000 w 1538367"/>
              <a:gd name="connsiteY13" fmla="*/ 5548 h 666240"/>
              <a:gd name="connsiteX14" fmla="*/ 1504478 w 1538367"/>
              <a:gd name="connsiteY14" fmla="*/ 19196 h 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8367" h="666240">
                <a:moveTo>
                  <a:pt x="985861" y="73787"/>
                </a:moveTo>
                <a:cubicBezTo>
                  <a:pt x="1015431" y="85160"/>
                  <a:pt x="1113240" y="82886"/>
                  <a:pt x="1176930" y="101083"/>
                </a:cubicBezTo>
                <a:cubicBezTo>
                  <a:pt x="1240620" y="119280"/>
                  <a:pt x="1315684" y="162497"/>
                  <a:pt x="1368000" y="182969"/>
                </a:cubicBezTo>
                <a:cubicBezTo>
                  <a:pt x="1443063" y="214814"/>
                  <a:pt x="1449886" y="230738"/>
                  <a:pt x="1477181" y="264857"/>
                </a:cubicBezTo>
                <a:cubicBezTo>
                  <a:pt x="1504476" y="298976"/>
                  <a:pt x="1556794" y="339918"/>
                  <a:pt x="1531773" y="387685"/>
                </a:cubicBezTo>
                <a:lnTo>
                  <a:pt x="1286113" y="551459"/>
                </a:lnTo>
                <a:lnTo>
                  <a:pt x="1286113" y="551459"/>
                </a:lnTo>
                <a:cubicBezTo>
                  <a:pt x="1242895" y="569656"/>
                  <a:pt x="1120066" y="649268"/>
                  <a:pt x="1026806" y="660641"/>
                </a:cubicBezTo>
                <a:cubicBezTo>
                  <a:pt x="933546" y="672014"/>
                  <a:pt x="828913" y="662916"/>
                  <a:pt x="726555" y="660641"/>
                </a:cubicBezTo>
                <a:cubicBezTo>
                  <a:pt x="624197" y="658366"/>
                  <a:pt x="521839" y="669739"/>
                  <a:pt x="412657" y="646993"/>
                </a:cubicBezTo>
                <a:cubicBezTo>
                  <a:pt x="303475" y="624247"/>
                  <a:pt x="128328" y="558283"/>
                  <a:pt x="71462" y="483220"/>
                </a:cubicBezTo>
                <a:cubicBezTo>
                  <a:pt x="14596" y="408157"/>
                  <a:pt x="-55917" y="271679"/>
                  <a:pt x="71462" y="196616"/>
                </a:cubicBezTo>
                <a:cubicBezTo>
                  <a:pt x="198841" y="121553"/>
                  <a:pt x="619647" y="64689"/>
                  <a:pt x="835737" y="32844"/>
                </a:cubicBezTo>
                <a:cubicBezTo>
                  <a:pt x="1051827" y="999"/>
                  <a:pt x="1256543" y="7823"/>
                  <a:pt x="1368000" y="5548"/>
                </a:cubicBezTo>
                <a:cubicBezTo>
                  <a:pt x="1479457" y="3273"/>
                  <a:pt x="1503341" y="-11512"/>
                  <a:pt x="1504478" y="19196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88900" dir="2820000" sx="98000" sy="9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73955" y="4876800"/>
            <a:ext cx="1681858" cy="381000"/>
          </a:xfrm>
          <a:custGeom>
            <a:avLst/>
            <a:gdLst>
              <a:gd name="connsiteX0" fmla="*/ 774657 w 1074908"/>
              <a:gd name="connsiteY0" fmla="*/ 234473 h 622738"/>
              <a:gd name="connsiteX1" fmla="*/ 883839 w 1074908"/>
              <a:gd name="connsiteY1" fmla="*/ 548372 h 622738"/>
              <a:gd name="connsiteX2" fmla="*/ 883839 w 1074908"/>
              <a:gd name="connsiteY2" fmla="*/ 548372 h 622738"/>
              <a:gd name="connsiteX3" fmla="*/ 324281 w 1074908"/>
              <a:gd name="connsiteY3" fmla="*/ 616610 h 622738"/>
              <a:gd name="connsiteX4" fmla="*/ 24030 w 1074908"/>
              <a:gd name="connsiteY4" fmla="*/ 370951 h 622738"/>
              <a:gd name="connsiteX5" fmla="*/ 64973 w 1074908"/>
              <a:gd name="connsiteY5" fmla="*/ 166234 h 622738"/>
              <a:gd name="connsiteX6" fmla="*/ 433463 w 1074908"/>
              <a:gd name="connsiteY6" fmla="*/ 29757 h 622738"/>
              <a:gd name="connsiteX7" fmla="*/ 965726 w 1074908"/>
              <a:gd name="connsiteY7" fmla="*/ 2461 h 622738"/>
              <a:gd name="connsiteX8" fmla="*/ 1074908 w 1074908"/>
              <a:gd name="connsiteY8" fmla="*/ 70700 h 622738"/>
              <a:gd name="connsiteX0" fmla="*/ 774657 w 1074908"/>
              <a:gd name="connsiteY0" fmla="*/ 234473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883839 w 1074908"/>
              <a:gd name="connsiteY2" fmla="*/ 548372 h 622738"/>
              <a:gd name="connsiteX3" fmla="*/ 883839 w 1074908"/>
              <a:gd name="connsiteY3" fmla="*/ 548372 h 622738"/>
              <a:gd name="connsiteX4" fmla="*/ 324281 w 1074908"/>
              <a:gd name="connsiteY4" fmla="*/ 616610 h 622738"/>
              <a:gd name="connsiteX5" fmla="*/ 24030 w 1074908"/>
              <a:gd name="connsiteY5" fmla="*/ 370951 h 622738"/>
              <a:gd name="connsiteX6" fmla="*/ 64973 w 1074908"/>
              <a:gd name="connsiteY6" fmla="*/ 166234 h 622738"/>
              <a:gd name="connsiteX7" fmla="*/ 433463 w 1074908"/>
              <a:gd name="connsiteY7" fmla="*/ 29757 h 622738"/>
              <a:gd name="connsiteX8" fmla="*/ 965726 w 1074908"/>
              <a:gd name="connsiteY8" fmla="*/ 2461 h 622738"/>
              <a:gd name="connsiteX9" fmla="*/ 1074908 w 1074908"/>
              <a:gd name="connsiteY9" fmla="*/ 70700 h 622738"/>
              <a:gd name="connsiteX0" fmla="*/ 788304 w 1074908"/>
              <a:gd name="connsiteY0" fmla="*/ 70700 h 622738"/>
              <a:gd name="connsiteX1" fmla="*/ 1033964 w 1074908"/>
              <a:gd name="connsiteY1" fmla="*/ 193530 h 622738"/>
              <a:gd name="connsiteX2" fmla="*/ 993021 w 1074908"/>
              <a:gd name="connsiteY2" fmla="*/ 384598 h 622738"/>
              <a:gd name="connsiteX3" fmla="*/ 883839 w 1074908"/>
              <a:gd name="connsiteY3" fmla="*/ 548372 h 622738"/>
              <a:gd name="connsiteX4" fmla="*/ 883839 w 1074908"/>
              <a:gd name="connsiteY4" fmla="*/ 548372 h 622738"/>
              <a:gd name="connsiteX5" fmla="*/ 324281 w 1074908"/>
              <a:gd name="connsiteY5" fmla="*/ 616610 h 622738"/>
              <a:gd name="connsiteX6" fmla="*/ 24030 w 1074908"/>
              <a:gd name="connsiteY6" fmla="*/ 370951 h 622738"/>
              <a:gd name="connsiteX7" fmla="*/ 64973 w 1074908"/>
              <a:gd name="connsiteY7" fmla="*/ 166234 h 622738"/>
              <a:gd name="connsiteX8" fmla="*/ 433463 w 1074908"/>
              <a:gd name="connsiteY8" fmla="*/ 29757 h 622738"/>
              <a:gd name="connsiteX9" fmla="*/ 965726 w 1074908"/>
              <a:gd name="connsiteY9" fmla="*/ 2461 h 622738"/>
              <a:gd name="connsiteX10" fmla="*/ 1074908 w 1074908"/>
              <a:gd name="connsiteY10" fmla="*/ 70700 h 622738"/>
              <a:gd name="connsiteX0" fmla="*/ 788304 w 1074908"/>
              <a:gd name="connsiteY0" fmla="*/ 70700 h 662766"/>
              <a:gd name="connsiteX1" fmla="*/ 1033964 w 1074908"/>
              <a:gd name="connsiteY1" fmla="*/ 193530 h 662766"/>
              <a:gd name="connsiteX2" fmla="*/ 993021 w 1074908"/>
              <a:gd name="connsiteY2" fmla="*/ 384598 h 662766"/>
              <a:gd name="connsiteX3" fmla="*/ 883839 w 1074908"/>
              <a:gd name="connsiteY3" fmla="*/ 548372 h 662766"/>
              <a:gd name="connsiteX4" fmla="*/ 883839 w 1074908"/>
              <a:gd name="connsiteY4" fmla="*/ 548372 h 662766"/>
              <a:gd name="connsiteX5" fmla="*/ 624532 w 1074908"/>
              <a:gd name="connsiteY5" fmla="*/ 657554 h 662766"/>
              <a:gd name="connsiteX6" fmla="*/ 324281 w 1074908"/>
              <a:gd name="connsiteY6" fmla="*/ 616610 h 662766"/>
              <a:gd name="connsiteX7" fmla="*/ 24030 w 1074908"/>
              <a:gd name="connsiteY7" fmla="*/ 370951 h 662766"/>
              <a:gd name="connsiteX8" fmla="*/ 64973 w 1074908"/>
              <a:gd name="connsiteY8" fmla="*/ 166234 h 662766"/>
              <a:gd name="connsiteX9" fmla="*/ 433463 w 1074908"/>
              <a:gd name="connsiteY9" fmla="*/ 29757 h 662766"/>
              <a:gd name="connsiteX10" fmla="*/ 965726 w 1074908"/>
              <a:gd name="connsiteY10" fmla="*/ 2461 h 662766"/>
              <a:gd name="connsiteX11" fmla="*/ 1074908 w 1074908"/>
              <a:gd name="connsiteY11" fmla="*/ 70700 h 662766"/>
              <a:gd name="connsiteX0" fmla="*/ 1128722 w 1415326"/>
              <a:gd name="connsiteY0" fmla="*/ 71382 h 663448"/>
              <a:gd name="connsiteX1" fmla="*/ 1374382 w 1415326"/>
              <a:gd name="connsiteY1" fmla="*/ 194212 h 663448"/>
              <a:gd name="connsiteX2" fmla="*/ 1333439 w 1415326"/>
              <a:gd name="connsiteY2" fmla="*/ 385280 h 663448"/>
              <a:gd name="connsiteX3" fmla="*/ 1224257 w 1415326"/>
              <a:gd name="connsiteY3" fmla="*/ 549054 h 663448"/>
              <a:gd name="connsiteX4" fmla="*/ 1224257 w 1415326"/>
              <a:gd name="connsiteY4" fmla="*/ 549054 h 663448"/>
              <a:gd name="connsiteX5" fmla="*/ 964950 w 1415326"/>
              <a:gd name="connsiteY5" fmla="*/ 658236 h 663448"/>
              <a:gd name="connsiteX6" fmla="*/ 664699 w 1415326"/>
              <a:gd name="connsiteY6" fmla="*/ 617292 h 663448"/>
              <a:gd name="connsiteX7" fmla="*/ 364448 w 1415326"/>
              <a:gd name="connsiteY7" fmla="*/ 371633 h 663448"/>
              <a:gd name="connsiteX8" fmla="*/ 9606 w 1415326"/>
              <a:gd name="connsiteY8" fmla="*/ 194211 h 663448"/>
              <a:gd name="connsiteX9" fmla="*/ 773881 w 1415326"/>
              <a:gd name="connsiteY9" fmla="*/ 30439 h 663448"/>
              <a:gd name="connsiteX10" fmla="*/ 1306144 w 1415326"/>
              <a:gd name="connsiteY10" fmla="*/ 3143 h 663448"/>
              <a:gd name="connsiteX11" fmla="*/ 1415326 w 1415326"/>
              <a:gd name="connsiteY11" fmla="*/ 71382 h 663448"/>
              <a:gd name="connsiteX0" fmla="*/ 1207957 w 1494561"/>
              <a:gd name="connsiteY0" fmla="*/ 71382 h 661220"/>
              <a:gd name="connsiteX1" fmla="*/ 1453617 w 1494561"/>
              <a:gd name="connsiteY1" fmla="*/ 194212 h 661220"/>
              <a:gd name="connsiteX2" fmla="*/ 1412674 w 1494561"/>
              <a:gd name="connsiteY2" fmla="*/ 385280 h 661220"/>
              <a:gd name="connsiteX3" fmla="*/ 1303492 w 1494561"/>
              <a:gd name="connsiteY3" fmla="*/ 549054 h 661220"/>
              <a:gd name="connsiteX4" fmla="*/ 1303492 w 1494561"/>
              <a:gd name="connsiteY4" fmla="*/ 549054 h 661220"/>
              <a:gd name="connsiteX5" fmla="*/ 1044185 w 1494561"/>
              <a:gd name="connsiteY5" fmla="*/ 658236 h 661220"/>
              <a:gd name="connsiteX6" fmla="*/ 743934 w 1494561"/>
              <a:gd name="connsiteY6" fmla="*/ 617292 h 661220"/>
              <a:gd name="connsiteX7" fmla="*/ 88841 w 1494561"/>
              <a:gd name="connsiteY7" fmla="*/ 480815 h 661220"/>
              <a:gd name="connsiteX8" fmla="*/ 88841 w 1494561"/>
              <a:gd name="connsiteY8" fmla="*/ 194211 h 661220"/>
              <a:gd name="connsiteX9" fmla="*/ 853116 w 1494561"/>
              <a:gd name="connsiteY9" fmla="*/ 30439 h 661220"/>
              <a:gd name="connsiteX10" fmla="*/ 1385379 w 1494561"/>
              <a:gd name="connsiteY10" fmla="*/ 3143 h 661220"/>
              <a:gd name="connsiteX11" fmla="*/ 1494561 w 1494561"/>
              <a:gd name="connsiteY11" fmla="*/ 71382 h 661220"/>
              <a:gd name="connsiteX0" fmla="*/ 1190578 w 1477182"/>
              <a:gd name="connsiteY0" fmla="*/ 71382 h 659915"/>
              <a:gd name="connsiteX1" fmla="*/ 1436238 w 1477182"/>
              <a:gd name="connsiteY1" fmla="*/ 194212 h 659915"/>
              <a:gd name="connsiteX2" fmla="*/ 1395295 w 1477182"/>
              <a:gd name="connsiteY2" fmla="*/ 385280 h 659915"/>
              <a:gd name="connsiteX3" fmla="*/ 1286113 w 1477182"/>
              <a:gd name="connsiteY3" fmla="*/ 549054 h 659915"/>
              <a:gd name="connsiteX4" fmla="*/ 1286113 w 1477182"/>
              <a:gd name="connsiteY4" fmla="*/ 549054 h 659915"/>
              <a:gd name="connsiteX5" fmla="*/ 1026806 w 1477182"/>
              <a:gd name="connsiteY5" fmla="*/ 658236 h 659915"/>
              <a:gd name="connsiteX6" fmla="*/ 726555 w 1477182"/>
              <a:gd name="connsiteY6" fmla="*/ 617292 h 659915"/>
              <a:gd name="connsiteX7" fmla="*/ 412657 w 1477182"/>
              <a:gd name="connsiteY7" fmla="*/ 644588 h 659915"/>
              <a:gd name="connsiteX8" fmla="*/ 71462 w 1477182"/>
              <a:gd name="connsiteY8" fmla="*/ 480815 h 659915"/>
              <a:gd name="connsiteX9" fmla="*/ 71462 w 1477182"/>
              <a:gd name="connsiteY9" fmla="*/ 194211 h 659915"/>
              <a:gd name="connsiteX10" fmla="*/ 835737 w 1477182"/>
              <a:gd name="connsiteY10" fmla="*/ 30439 h 659915"/>
              <a:gd name="connsiteX11" fmla="*/ 1368000 w 1477182"/>
              <a:gd name="connsiteY11" fmla="*/ 3143 h 659915"/>
              <a:gd name="connsiteX12" fmla="*/ 1477182 w 1477182"/>
              <a:gd name="connsiteY12" fmla="*/ 71382 h 659915"/>
              <a:gd name="connsiteX0" fmla="*/ 1190578 w 1477182"/>
              <a:gd name="connsiteY0" fmla="*/ 71382 h 663835"/>
              <a:gd name="connsiteX1" fmla="*/ 1436238 w 1477182"/>
              <a:gd name="connsiteY1" fmla="*/ 194212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367999 w 1477182"/>
              <a:gd name="connsiteY1" fmla="*/ 235155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1190578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477182"/>
              <a:gd name="connsiteY0" fmla="*/ 71382 h 663835"/>
              <a:gd name="connsiteX1" fmla="*/ 1272465 w 1477182"/>
              <a:gd name="connsiteY1" fmla="*/ 207860 h 663835"/>
              <a:gd name="connsiteX2" fmla="*/ 1395295 w 1477182"/>
              <a:gd name="connsiteY2" fmla="*/ 385280 h 663835"/>
              <a:gd name="connsiteX3" fmla="*/ 1286113 w 1477182"/>
              <a:gd name="connsiteY3" fmla="*/ 549054 h 663835"/>
              <a:gd name="connsiteX4" fmla="*/ 1286113 w 1477182"/>
              <a:gd name="connsiteY4" fmla="*/ 549054 h 663835"/>
              <a:gd name="connsiteX5" fmla="*/ 1026806 w 1477182"/>
              <a:gd name="connsiteY5" fmla="*/ 658236 h 663835"/>
              <a:gd name="connsiteX6" fmla="*/ 726555 w 1477182"/>
              <a:gd name="connsiteY6" fmla="*/ 658236 h 663835"/>
              <a:gd name="connsiteX7" fmla="*/ 412657 w 1477182"/>
              <a:gd name="connsiteY7" fmla="*/ 644588 h 663835"/>
              <a:gd name="connsiteX8" fmla="*/ 71462 w 1477182"/>
              <a:gd name="connsiteY8" fmla="*/ 480815 h 663835"/>
              <a:gd name="connsiteX9" fmla="*/ 71462 w 1477182"/>
              <a:gd name="connsiteY9" fmla="*/ 194211 h 663835"/>
              <a:gd name="connsiteX10" fmla="*/ 835737 w 1477182"/>
              <a:gd name="connsiteY10" fmla="*/ 30439 h 663835"/>
              <a:gd name="connsiteX11" fmla="*/ 1368000 w 1477182"/>
              <a:gd name="connsiteY11" fmla="*/ 3143 h 663835"/>
              <a:gd name="connsiteX12" fmla="*/ 1477182 w 1477182"/>
              <a:gd name="connsiteY12" fmla="*/ 71382 h 663835"/>
              <a:gd name="connsiteX0" fmla="*/ 985861 w 1504478"/>
              <a:gd name="connsiteY0" fmla="*/ 73787 h 666240"/>
              <a:gd name="connsiteX1" fmla="*/ 1272465 w 1504478"/>
              <a:gd name="connsiteY1" fmla="*/ 210265 h 666240"/>
              <a:gd name="connsiteX2" fmla="*/ 1395295 w 1504478"/>
              <a:gd name="connsiteY2" fmla="*/ 387685 h 666240"/>
              <a:gd name="connsiteX3" fmla="*/ 1286113 w 1504478"/>
              <a:gd name="connsiteY3" fmla="*/ 551459 h 666240"/>
              <a:gd name="connsiteX4" fmla="*/ 1286113 w 1504478"/>
              <a:gd name="connsiteY4" fmla="*/ 551459 h 666240"/>
              <a:gd name="connsiteX5" fmla="*/ 1026806 w 1504478"/>
              <a:gd name="connsiteY5" fmla="*/ 660641 h 666240"/>
              <a:gd name="connsiteX6" fmla="*/ 726555 w 1504478"/>
              <a:gd name="connsiteY6" fmla="*/ 660641 h 666240"/>
              <a:gd name="connsiteX7" fmla="*/ 412657 w 1504478"/>
              <a:gd name="connsiteY7" fmla="*/ 646993 h 666240"/>
              <a:gd name="connsiteX8" fmla="*/ 71462 w 1504478"/>
              <a:gd name="connsiteY8" fmla="*/ 483220 h 666240"/>
              <a:gd name="connsiteX9" fmla="*/ 71462 w 1504478"/>
              <a:gd name="connsiteY9" fmla="*/ 196616 h 666240"/>
              <a:gd name="connsiteX10" fmla="*/ 835737 w 1504478"/>
              <a:gd name="connsiteY10" fmla="*/ 32844 h 666240"/>
              <a:gd name="connsiteX11" fmla="*/ 1368000 w 1504478"/>
              <a:gd name="connsiteY11" fmla="*/ 5548 h 666240"/>
              <a:gd name="connsiteX12" fmla="*/ 1504478 w 1504478"/>
              <a:gd name="connsiteY12" fmla="*/ 19196 h 666240"/>
              <a:gd name="connsiteX0" fmla="*/ 985861 w 1535191"/>
              <a:gd name="connsiteY0" fmla="*/ 73787 h 666240"/>
              <a:gd name="connsiteX1" fmla="*/ 1272465 w 1535191"/>
              <a:gd name="connsiteY1" fmla="*/ 210265 h 666240"/>
              <a:gd name="connsiteX2" fmla="*/ 1531773 w 1535191"/>
              <a:gd name="connsiteY2" fmla="*/ 387685 h 666240"/>
              <a:gd name="connsiteX3" fmla="*/ 1286113 w 1535191"/>
              <a:gd name="connsiteY3" fmla="*/ 551459 h 666240"/>
              <a:gd name="connsiteX4" fmla="*/ 1286113 w 1535191"/>
              <a:gd name="connsiteY4" fmla="*/ 551459 h 666240"/>
              <a:gd name="connsiteX5" fmla="*/ 1026806 w 1535191"/>
              <a:gd name="connsiteY5" fmla="*/ 660641 h 666240"/>
              <a:gd name="connsiteX6" fmla="*/ 726555 w 1535191"/>
              <a:gd name="connsiteY6" fmla="*/ 660641 h 666240"/>
              <a:gd name="connsiteX7" fmla="*/ 412657 w 1535191"/>
              <a:gd name="connsiteY7" fmla="*/ 646993 h 666240"/>
              <a:gd name="connsiteX8" fmla="*/ 71462 w 1535191"/>
              <a:gd name="connsiteY8" fmla="*/ 483220 h 666240"/>
              <a:gd name="connsiteX9" fmla="*/ 71462 w 1535191"/>
              <a:gd name="connsiteY9" fmla="*/ 196616 h 666240"/>
              <a:gd name="connsiteX10" fmla="*/ 835737 w 1535191"/>
              <a:gd name="connsiteY10" fmla="*/ 32844 h 666240"/>
              <a:gd name="connsiteX11" fmla="*/ 1368000 w 1535191"/>
              <a:gd name="connsiteY11" fmla="*/ 5548 h 666240"/>
              <a:gd name="connsiteX12" fmla="*/ 1504478 w 1535191"/>
              <a:gd name="connsiteY12" fmla="*/ 19196 h 666240"/>
              <a:gd name="connsiteX0" fmla="*/ 985861 w 1536394"/>
              <a:gd name="connsiteY0" fmla="*/ 73787 h 666240"/>
              <a:gd name="connsiteX1" fmla="*/ 1368000 w 1536394"/>
              <a:gd name="connsiteY1" fmla="*/ 182969 h 666240"/>
              <a:gd name="connsiteX2" fmla="*/ 1531773 w 1536394"/>
              <a:gd name="connsiteY2" fmla="*/ 387685 h 666240"/>
              <a:gd name="connsiteX3" fmla="*/ 1286113 w 1536394"/>
              <a:gd name="connsiteY3" fmla="*/ 551459 h 666240"/>
              <a:gd name="connsiteX4" fmla="*/ 1286113 w 1536394"/>
              <a:gd name="connsiteY4" fmla="*/ 551459 h 666240"/>
              <a:gd name="connsiteX5" fmla="*/ 1026806 w 1536394"/>
              <a:gd name="connsiteY5" fmla="*/ 660641 h 666240"/>
              <a:gd name="connsiteX6" fmla="*/ 726555 w 1536394"/>
              <a:gd name="connsiteY6" fmla="*/ 660641 h 666240"/>
              <a:gd name="connsiteX7" fmla="*/ 412657 w 1536394"/>
              <a:gd name="connsiteY7" fmla="*/ 646993 h 666240"/>
              <a:gd name="connsiteX8" fmla="*/ 71462 w 1536394"/>
              <a:gd name="connsiteY8" fmla="*/ 483220 h 666240"/>
              <a:gd name="connsiteX9" fmla="*/ 71462 w 1536394"/>
              <a:gd name="connsiteY9" fmla="*/ 196616 h 666240"/>
              <a:gd name="connsiteX10" fmla="*/ 835737 w 1536394"/>
              <a:gd name="connsiteY10" fmla="*/ 32844 h 666240"/>
              <a:gd name="connsiteX11" fmla="*/ 1368000 w 1536394"/>
              <a:gd name="connsiteY11" fmla="*/ 5548 h 666240"/>
              <a:gd name="connsiteX12" fmla="*/ 1504478 w 1536394"/>
              <a:gd name="connsiteY12" fmla="*/ 19196 h 666240"/>
              <a:gd name="connsiteX0" fmla="*/ 985861 w 1538367"/>
              <a:gd name="connsiteY0" fmla="*/ 73787 h 666240"/>
              <a:gd name="connsiteX1" fmla="*/ 1368000 w 1538367"/>
              <a:gd name="connsiteY1" fmla="*/ 182969 h 666240"/>
              <a:gd name="connsiteX2" fmla="*/ 1477181 w 1538367"/>
              <a:gd name="connsiteY2" fmla="*/ 264857 h 666240"/>
              <a:gd name="connsiteX3" fmla="*/ 1531773 w 1538367"/>
              <a:gd name="connsiteY3" fmla="*/ 387685 h 666240"/>
              <a:gd name="connsiteX4" fmla="*/ 1286113 w 1538367"/>
              <a:gd name="connsiteY4" fmla="*/ 551459 h 666240"/>
              <a:gd name="connsiteX5" fmla="*/ 1286113 w 1538367"/>
              <a:gd name="connsiteY5" fmla="*/ 551459 h 666240"/>
              <a:gd name="connsiteX6" fmla="*/ 1026806 w 1538367"/>
              <a:gd name="connsiteY6" fmla="*/ 660641 h 666240"/>
              <a:gd name="connsiteX7" fmla="*/ 726555 w 1538367"/>
              <a:gd name="connsiteY7" fmla="*/ 660641 h 666240"/>
              <a:gd name="connsiteX8" fmla="*/ 412657 w 1538367"/>
              <a:gd name="connsiteY8" fmla="*/ 646993 h 666240"/>
              <a:gd name="connsiteX9" fmla="*/ 71462 w 1538367"/>
              <a:gd name="connsiteY9" fmla="*/ 483220 h 666240"/>
              <a:gd name="connsiteX10" fmla="*/ 71462 w 1538367"/>
              <a:gd name="connsiteY10" fmla="*/ 196616 h 666240"/>
              <a:gd name="connsiteX11" fmla="*/ 835737 w 1538367"/>
              <a:gd name="connsiteY11" fmla="*/ 32844 h 666240"/>
              <a:gd name="connsiteX12" fmla="*/ 1368000 w 1538367"/>
              <a:gd name="connsiteY12" fmla="*/ 5548 h 666240"/>
              <a:gd name="connsiteX13" fmla="*/ 1504478 w 1538367"/>
              <a:gd name="connsiteY13" fmla="*/ 19196 h 666240"/>
              <a:gd name="connsiteX0" fmla="*/ 985861 w 1538367"/>
              <a:gd name="connsiteY0" fmla="*/ 73787 h 666240"/>
              <a:gd name="connsiteX1" fmla="*/ 1176930 w 1538367"/>
              <a:gd name="connsiteY1" fmla="*/ 101083 h 666240"/>
              <a:gd name="connsiteX2" fmla="*/ 1368000 w 1538367"/>
              <a:gd name="connsiteY2" fmla="*/ 182969 h 666240"/>
              <a:gd name="connsiteX3" fmla="*/ 1477181 w 1538367"/>
              <a:gd name="connsiteY3" fmla="*/ 264857 h 666240"/>
              <a:gd name="connsiteX4" fmla="*/ 1531773 w 1538367"/>
              <a:gd name="connsiteY4" fmla="*/ 387685 h 666240"/>
              <a:gd name="connsiteX5" fmla="*/ 1286113 w 1538367"/>
              <a:gd name="connsiteY5" fmla="*/ 551459 h 666240"/>
              <a:gd name="connsiteX6" fmla="*/ 1286113 w 1538367"/>
              <a:gd name="connsiteY6" fmla="*/ 551459 h 666240"/>
              <a:gd name="connsiteX7" fmla="*/ 1026806 w 1538367"/>
              <a:gd name="connsiteY7" fmla="*/ 660641 h 666240"/>
              <a:gd name="connsiteX8" fmla="*/ 726555 w 1538367"/>
              <a:gd name="connsiteY8" fmla="*/ 660641 h 666240"/>
              <a:gd name="connsiteX9" fmla="*/ 412657 w 1538367"/>
              <a:gd name="connsiteY9" fmla="*/ 646993 h 666240"/>
              <a:gd name="connsiteX10" fmla="*/ 71462 w 1538367"/>
              <a:gd name="connsiteY10" fmla="*/ 483220 h 666240"/>
              <a:gd name="connsiteX11" fmla="*/ 71462 w 1538367"/>
              <a:gd name="connsiteY11" fmla="*/ 196616 h 666240"/>
              <a:gd name="connsiteX12" fmla="*/ 835737 w 1538367"/>
              <a:gd name="connsiteY12" fmla="*/ 32844 h 666240"/>
              <a:gd name="connsiteX13" fmla="*/ 1368000 w 1538367"/>
              <a:gd name="connsiteY13" fmla="*/ 5548 h 666240"/>
              <a:gd name="connsiteX14" fmla="*/ 1504478 w 1538367"/>
              <a:gd name="connsiteY14" fmla="*/ 19196 h 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8367" h="666240">
                <a:moveTo>
                  <a:pt x="985861" y="73787"/>
                </a:moveTo>
                <a:cubicBezTo>
                  <a:pt x="1015431" y="85160"/>
                  <a:pt x="1113240" y="82886"/>
                  <a:pt x="1176930" y="101083"/>
                </a:cubicBezTo>
                <a:cubicBezTo>
                  <a:pt x="1240620" y="119280"/>
                  <a:pt x="1315684" y="162497"/>
                  <a:pt x="1368000" y="182969"/>
                </a:cubicBezTo>
                <a:cubicBezTo>
                  <a:pt x="1443063" y="214814"/>
                  <a:pt x="1449886" y="230738"/>
                  <a:pt x="1477181" y="264857"/>
                </a:cubicBezTo>
                <a:cubicBezTo>
                  <a:pt x="1504476" y="298976"/>
                  <a:pt x="1556794" y="339918"/>
                  <a:pt x="1531773" y="387685"/>
                </a:cubicBezTo>
                <a:lnTo>
                  <a:pt x="1286113" y="551459"/>
                </a:lnTo>
                <a:lnTo>
                  <a:pt x="1286113" y="551459"/>
                </a:lnTo>
                <a:cubicBezTo>
                  <a:pt x="1242895" y="569656"/>
                  <a:pt x="1120066" y="649268"/>
                  <a:pt x="1026806" y="660641"/>
                </a:cubicBezTo>
                <a:cubicBezTo>
                  <a:pt x="933546" y="672014"/>
                  <a:pt x="828913" y="662916"/>
                  <a:pt x="726555" y="660641"/>
                </a:cubicBezTo>
                <a:cubicBezTo>
                  <a:pt x="624197" y="658366"/>
                  <a:pt x="521839" y="669739"/>
                  <a:pt x="412657" y="646993"/>
                </a:cubicBezTo>
                <a:cubicBezTo>
                  <a:pt x="303475" y="624247"/>
                  <a:pt x="128328" y="558283"/>
                  <a:pt x="71462" y="483220"/>
                </a:cubicBezTo>
                <a:cubicBezTo>
                  <a:pt x="14596" y="408157"/>
                  <a:pt x="-55917" y="271679"/>
                  <a:pt x="71462" y="196616"/>
                </a:cubicBezTo>
                <a:cubicBezTo>
                  <a:pt x="198841" y="121553"/>
                  <a:pt x="619647" y="64689"/>
                  <a:pt x="835737" y="32844"/>
                </a:cubicBezTo>
                <a:cubicBezTo>
                  <a:pt x="1051827" y="999"/>
                  <a:pt x="1256543" y="7823"/>
                  <a:pt x="1368000" y="5548"/>
                </a:cubicBezTo>
                <a:cubicBezTo>
                  <a:pt x="1479457" y="3273"/>
                  <a:pt x="1503341" y="-11512"/>
                  <a:pt x="1504478" y="19196"/>
                </a:cubicBezTo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88900" dir="2820000" sx="98000" sy="9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 rot="1793866">
            <a:off x="5343722" y="3830123"/>
            <a:ext cx="3280702" cy="1526424"/>
          </a:xfrm>
          <a:prstGeom prst="cloud">
            <a:avLst/>
          </a:prstGeom>
          <a:noFill/>
          <a:ln w="38100">
            <a:solidFill>
              <a:srgbClr val="1B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1B00C0"/>
              </a:solidFill>
            </a:endParaRPr>
          </a:p>
          <a:p>
            <a:pPr algn="ctr"/>
            <a:endParaRPr lang="en-US" sz="2400" b="1" i="1" dirty="0">
              <a:solidFill>
                <a:srgbClr val="1B00C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1B00C0"/>
                </a:solidFill>
              </a:rPr>
              <a:t>BW</a:t>
            </a:r>
            <a:endParaRPr lang="en-US" sz="2400" b="1" i="1" dirty="0">
              <a:solidFill>
                <a:srgbClr val="1B00C0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 rot="1793866">
            <a:off x="5835405" y="1563225"/>
            <a:ext cx="3362568" cy="1698456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RB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 rot="2467036">
            <a:off x="4235059" y="4860805"/>
            <a:ext cx="2540585" cy="1403505"/>
          </a:xfrm>
          <a:prstGeom prst="cloud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FF00FF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FF00FF"/>
                </a:solidFill>
              </a:rPr>
              <a:t>Tid</a:t>
            </a:r>
            <a:endParaRPr lang="en-US" sz="2400" b="1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9735" y="1698914"/>
            <a:ext cx="2026227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865">
            <a:off x="6765038" y="487499"/>
            <a:ext cx="181562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Arachnoid Nomenclature: Theridiidae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563385" cy="608647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Black Widows – the original </a:t>
            </a:r>
          </a:p>
          <a:p>
            <a:pPr lvl="1"/>
            <a:r>
              <a:rPr lang="en-US" sz="2400" b="1" i="1" dirty="0" smtClean="0"/>
              <a:t>E.g. Latrodectus hesperus</a:t>
            </a:r>
          </a:p>
          <a:p>
            <a:pPr lvl="1"/>
            <a:r>
              <a:rPr lang="en-US" sz="2400" b="1" dirty="0" smtClean="0"/>
              <a:t>Ventral markings</a:t>
            </a:r>
          </a:p>
          <a:p>
            <a:pPr lvl="1"/>
            <a:endParaRPr lang="en-US" sz="2800" b="1" i="1" dirty="0"/>
          </a:p>
          <a:p>
            <a:r>
              <a:rPr lang="en-US" sz="2800" b="1" dirty="0" smtClean="0"/>
              <a:t>Redbacks – Australian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cousins</a:t>
            </a:r>
          </a:p>
          <a:p>
            <a:pPr lvl="1"/>
            <a:r>
              <a:rPr lang="en-US" sz="2400" b="1" i="1" dirty="0" smtClean="0"/>
              <a:t>Latrodectus hasseltii</a:t>
            </a:r>
          </a:p>
          <a:p>
            <a:pPr lvl="1"/>
            <a:r>
              <a:rPr lang="en-US" sz="2400" b="1" dirty="0" smtClean="0"/>
              <a:t>Dorsal markings</a:t>
            </a:r>
          </a:p>
          <a:p>
            <a:pPr lvl="1"/>
            <a:endParaRPr lang="en-US" sz="2800" b="1" dirty="0"/>
          </a:p>
          <a:p>
            <a:r>
              <a:rPr lang="en-US" sz="2800" b="1" dirty="0" smtClean="0"/>
              <a:t>Tidarren spiders </a:t>
            </a:r>
            <a:endParaRPr lang="en-US" sz="2800" b="1" dirty="0"/>
          </a:p>
          <a:p>
            <a:pPr lvl="1"/>
            <a:r>
              <a:rPr lang="en-US" sz="2400" b="1" i="1" dirty="0" smtClean="0"/>
              <a:t>Tidarren sisyphoides</a:t>
            </a:r>
            <a:r>
              <a:rPr lang="en-US" sz="2400" b="1" dirty="0" smtClean="0"/>
              <a:t> </a:t>
            </a:r>
            <a:r>
              <a:rPr lang="en-US" sz="2400" b="1" dirty="0"/>
              <a:t>family Theridiidae (tangle web spiders</a:t>
            </a:r>
            <a:r>
              <a:rPr lang="en-US" sz="2400" b="1" dirty="0" smtClean="0"/>
              <a:t>). Extreme mass ratio...</a:t>
            </a:r>
            <a:endParaRPr lang="en-US" sz="2800" b="1" dirty="0"/>
          </a:p>
          <a:p>
            <a:pPr marL="914400" lvl="2" indent="0">
              <a:buNone/>
            </a:pPr>
            <a:r>
              <a:rPr lang="en-US" sz="2000" b="1" dirty="0" smtClean="0"/>
              <a:t>“The </a:t>
            </a:r>
            <a:r>
              <a:rPr lang="en-US" sz="2000" b="1" dirty="0"/>
              <a:t>male of this species is only 1% the size of the </a:t>
            </a:r>
            <a:r>
              <a:rPr lang="en-US" sz="2000" b="1" dirty="0" smtClean="0"/>
              <a:t>   		      female</a:t>
            </a:r>
            <a:r>
              <a:rPr lang="en-US" sz="2000" b="1" dirty="0"/>
              <a:t>. At copulation, the male dies during </a:t>
            </a:r>
            <a:r>
              <a:rPr lang="en-US" sz="2000" b="1" dirty="0" smtClean="0"/>
              <a:t>  		                      insertion </a:t>
            </a:r>
            <a:r>
              <a:rPr lang="en-US" sz="2000" b="1" dirty="0"/>
              <a:t>and remains attached to the female for </a:t>
            </a:r>
            <a:r>
              <a:rPr lang="en-US" sz="2000" b="1" dirty="0" smtClean="0"/>
              <a:t>		                                more </a:t>
            </a:r>
            <a:r>
              <a:rPr lang="en-US" sz="2000" b="1" dirty="0"/>
              <a:t>than two hours. However, the female does </a:t>
            </a:r>
            <a:r>
              <a:rPr lang="en-US" sz="2000" b="1" dirty="0" smtClean="0"/>
              <a:t>		              not </a:t>
            </a:r>
            <a:r>
              <a:rPr lang="en-US" sz="2000" b="1" dirty="0"/>
              <a:t>eat her mate. The dead male is afterwards </a:t>
            </a:r>
            <a:r>
              <a:rPr lang="en-US" sz="2000" b="1" dirty="0" smtClean="0"/>
              <a:t>		    removed </a:t>
            </a:r>
            <a:r>
              <a:rPr lang="en-US" sz="2000" b="1" dirty="0"/>
              <a:t>from the </a:t>
            </a:r>
            <a:r>
              <a:rPr lang="en-US" sz="2000" b="1" dirty="0" smtClean="0"/>
              <a:t>web” -- wikipedia</a:t>
            </a:r>
          </a:p>
          <a:p>
            <a:endParaRPr lang="en-US" sz="2800" b="1" dirty="0"/>
          </a:p>
          <a:p>
            <a:pPr lvl="1"/>
            <a:endParaRPr lang="en-US" sz="2400" b="1" dirty="0" smtClean="0"/>
          </a:p>
          <a:p>
            <a:endParaRPr lang="en-US" sz="2800" b="1" dirty="0"/>
          </a:p>
          <a:p>
            <a:endParaRPr 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2" t="33583" r="48782" b="41375"/>
          <a:stretch/>
        </p:blipFill>
        <p:spPr bwMode="auto">
          <a:xfrm rot="10800000">
            <a:off x="6188597" y="4648200"/>
            <a:ext cx="279340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Spectral Support for Class Differences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8" y="603504"/>
            <a:ext cx="9131808" cy="1438276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Redbacks</a:t>
            </a:r>
          </a:p>
          <a:p>
            <a:pPr lvl="1"/>
            <a:r>
              <a:rPr lang="en-US" sz="2400" b="1" dirty="0" smtClean="0"/>
              <a:t>~solar abundances</a:t>
            </a:r>
          </a:p>
          <a:p>
            <a:pPr lvl="1"/>
            <a:r>
              <a:rPr lang="en-US" sz="2400" b="1" dirty="0" smtClean="0"/>
              <a:t>T</a:t>
            </a:r>
            <a:r>
              <a:rPr lang="en-US" sz="2400" b="1" baseline="-25000" dirty="0" smtClean="0"/>
              <a:t>eff</a:t>
            </a:r>
            <a:r>
              <a:rPr lang="en-US" sz="2400" b="1" dirty="0" smtClean="0"/>
              <a:t> sweep (mixed T)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 smtClean="0"/>
          </a:p>
          <a:p>
            <a:pPr lvl="1"/>
            <a:endParaRPr lang="en-US" sz="2400" b="1" dirty="0"/>
          </a:p>
          <a:p>
            <a:pPr lvl="1"/>
            <a:endParaRPr lang="en-US" sz="2400" b="1" dirty="0" smtClean="0"/>
          </a:p>
          <a:p>
            <a:pPr lvl="1"/>
            <a:endParaRPr lang="en-US" sz="2400" b="1" dirty="0"/>
          </a:p>
          <a:p>
            <a:pPr lvl="1"/>
            <a:endParaRPr lang="en-US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337000"/>
            <a:ext cx="4525772" cy="45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06" y="532233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6" y="2904767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B00C0"/>
                </a:solidFill>
              </a:rPr>
              <a:t>F2</a:t>
            </a:r>
            <a:endParaRPr lang="en-US" sz="2000" b="1" dirty="0">
              <a:solidFill>
                <a:srgbClr val="1B0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76800" y="609600"/>
            <a:ext cx="5726518" cy="152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Black widows – similar</a:t>
            </a:r>
          </a:p>
          <a:p>
            <a:pPr lvl="1"/>
            <a:r>
              <a:rPr lang="en-US" sz="2400" b="1" dirty="0" smtClean="0"/>
              <a:t>lower log g</a:t>
            </a:r>
          </a:p>
          <a:p>
            <a:pPr lvl="1"/>
            <a:r>
              <a:rPr lang="en-US" sz="2400" b="1" dirty="0" smtClean="0"/>
              <a:t>Some Na abs. excess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6858" r="42278" b="496"/>
          <a:stretch/>
        </p:blipFill>
        <p:spPr bwMode="auto">
          <a:xfrm>
            <a:off x="4549080" y="2495700"/>
            <a:ext cx="4453415" cy="42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2952" y="6356628"/>
            <a:ext cx="16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van Kerkwijk, Breton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&amp; Kulkarni 2011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349" y="6545411"/>
            <a:ext cx="153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RWR &amp; Shaw 2012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765" y="2044612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PSR J2239-0533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8871" y="2044538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PSR J1957+2054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3316" y="3130410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B00C0"/>
                </a:solidFill>
              </a:rPr>
              <a:t>G0</a:t>
            </a:r>
            <a:endParaRPr lang="en-US" sz="2000" b="1" dirty="0">
              <a:solidFill>
                <a:srgbClr val="1B0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564" y="3530520"/>
            <a:ext cx="49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Q2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(Q)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Spectral Support for Class Differences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" y="609600"/>
            <a:ext cx="9131808" cy="6391276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/>
              <a:t>Tidarrens</a:t>
            </a:r>
          </a:p>
          <a:p>
            <a:pPr lvl="1"/>
            <a:r>
              <a:rPr lang="en-US" sz="2400" b="1" u="sng" dirty="0" smtClean="0"/>
              <a:t>Extreme</a:t>
            </a:r>
            <a:r>
              <a:rPr lang="en-US" sz="2400" b="1" dirty="0" smtClean="0"/>
              <a:t> H depletion</a:t>
            </a:r>
          </a:p>
          <a:p>
            <a:pPr lvl="1"/>
            <a:r>
              <a:rPr lang="en-US" sz="2400" b="1" dirty="0" smtClean="0"/>
              <a:t>Variable emission lines from winds</a:t>
            </a:r>
          </a:p>
          <a:p>
            <a:endParaRPr lang="en-US" sz="28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43344" r="28697" b="6250"/>
          <a:stretch/>
        </p:blipFill>
        <p:spPr bwMode="auto">
          <a:xfrm>
            <a:off x="21336" y="2133600"/>
            <a:ext cx="8966752" cy="46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703320" y="2438400"/>
            <a:ext cx="0" cy="312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56632" y="2362200"/>
            <a:ext cx="0" cy="312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06576" y="2362200"/>
            <a:ext cx="0" cy="312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549410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PSR J1311-3430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0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83093</TotalTime>
  <Words>1711</Words>
  <Application>Microsoft Office PowerPoint</Application>
  <PresentationFormat>Presentación en pantalla (4:3)</PresentationFormat>
  <Paragraphs>300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Shrouded Pulsars Winds &amp; Masses</vt:lpstr>
      <vt:lpstr>Shrouding and the LAT</vt:lpstr>
      <vt:lpstr>The Bright g-ray Sources</vt:lpstr>
      <vt:lpstr>Presentación de PowerPoint</vt:lpstr>
      <vt:lpstr>Identification Techniques</vt:lpstr>
      <vt:lpstr>The UNIDs on the PB – Mc plane</vt:lpstr>
      <vt:lpstr>Arachnoid Nomenclature: Theridiidae</vt:lpstr>
      <vt:lpstr>Spectral Support for Class Differences</vt:lpstr>
      <vt:lpstr>Spectral Support for Class Differences</vt:lpstr>
      <vt:lpstr>PSR J1311-3420</vt:lpstr>
      <vt:lpstr>PSR J1311-3430 – wind, variability</vt:lpstr>
      <vt:lpstr>Companion Photosphere Activity</vt:lpstr>
      <vt:lpstr>Open Questions: Interaction &amp; Evolution</vt:lpstr>
      <vt:lpstr>Tight Binary MSP Evolution in the Pb-Mc plane</vt:lpstr>
      <vt:lpstr>Presentación de PowerPoint</vt:lpstr>
      <vt:lpstr>Presentación de PowerPoint</vt:lpstr>
      <vt:lpstr>How to Produce Tidarrens (e.g. J1311)</vt:lpstr>
      <vt:lpstr>Mass Transfer and the NS Mass limit</vt:lpstr>
      <vt:lpstr>Measuring MNS (the fond hope) </vt:lpstr>
      <vt:lpstr>Measuring MNS (the messy truth) </vt:lpstr>
      <vt:lpstr>Example: Tid J1311-3430 </vt:lpstr>
      <vt:lpstr>Example – RB J2215+5135 </vt:lpstr>
      <vt:lpstr>The Fix(?): IntraBinary Shock</vt:lpstr>
      <vt:lpstr>MNS Measurements: A Work in Progress</vt:lpstr>
      <vt:lpstr>The Heaviest Neutron Stars  EOS</vt:lpstr>
      <vt:lpstr>And if they overdo?</vt:lpstr>
      <vt:lpstr>Conclusions</vt:lpstr>
      <vt:lpstr>Finis</vt:lpstr>
      <vt:lpstr>Moment of Inertia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EWASS evaporating MSP</dc:title>
  <dc:creator>rwr</dc:creator>
  <cp:lastModifiedBy>usuario</cp:lastModifiedBy>
  <cp:revision>409</cp:revision>
  <dcterms:created xsi:type="dcterms:W3CDTF">2006-08-16T00:00:00Z</dcterms:created>
  <dcterms:modified xsi:type="dcterms:W3CDTF">2015-06-23T13:25:52Z</dcterms:modified>
</cp:coreProperties>
</file>